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Lst>
  <p:sldSz cy="6858000" cx="12192000"/>
  <p:notesSz cx="6858000" cy="9144000"/>
  <p:embeddedFontLst>
    <p:embeddedFont>
      <p:font typeface="Century Gothic"/>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0" roundtripDataSignature="AMtx7mgn8Max69JdyuOQk0dfrThFBw9EM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60" Type="http://customschemas.google.com/relationships/presentationmetadata" Target="metadata"/><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font" Target="fonts/CenturyGothic-bold.fntdata"/><Relationship Id="rId12" Type="http://schemas.openxmlformats.org/officeDocument/2006/relationships/slide" Target="slides/slide8.xml"/><Relationship Id="rId56" Type="http://schemas.openxmlformats.org/officeDocument/2006/relationships/font" Target="fonts/CenturyGothic-regular.fntdata"/><Relationship Id="rId15" Type="http://schemas.openxmlformats.org/officeDocument/2006/relationships/slide" Target="slides/slide11.xml"/><Relationship Id="rId59" Type="http://schemas.openxmlformats.org/officeDocument/2006/relationships/font" Target="fonts/CenturyGothic-boldItalic.fntdata"/><Relationship Id="rId14" Type="http://schemas.openxmlformats.org/officeDocument/2006/relationships/slide" Target="slides/slide10.xml"/><Relationship Id="rId58" Type="http://schemas.openxmlformats.org/officeDocument/2006/relationships/font" Target="fonts/CenturyGothic-italic.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8" name="Google Shape;37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6" name="Google Shape;38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6" name="Google Shape;39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rPr lang="en-US" sz="1800">
                <a:latin typeface="Calibri"/>
                <a:ea typeface="Calibri"/>
                <a:cs typeface="Calibri"/>
                <a:sym typeface="Calibri"/>
              </a:rPr>
              <a:t>Kempa, M. ‘Combating white- collar crime in Canada: serving victim needs and market integrity’ (2010) Journal of Financial Crime, 17(2), 251–264, at 253.</a:t>
            </a:r>
            <a:endParaRPr/>
          </a:p>
          <a:p>
            <a:pPr indent="0" lvl="0" marL="0" rtl="0" algn="l">
              <a:spcBef>
                <a:spcPts val="0"/>
              </a:spcBef>
              <a:spcAft>
                <a:spcPts val="0"/>
              </a:spcAft>
              <a:buNone/>
            </a:pPr>
            <a:r>
              <a:t/>
            </a:r>
            <a:endParaRPr/>
          </a:p>
        </p:txBody>
      </p:sp>
      <p:sp>
        <p:nvSpPr>
          <p:cNvPr id="397" name="Google Shape;397;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4" name="Google Shape;414;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6" name="Google Shape;426;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8" name="Google Shape;43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2" name="Google Shape;45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8" name="Google Shape;46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1" name="Google Shape;481;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7" name="Google Shape;49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0" name="Google Shape;52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0" name="Google Shape;53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7" name="Google Shape;547;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4" name="Google Shape;56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4" name="Google Shape;57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6" name="Google Shape;58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8" name="Google Shape;598;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8" name="Google Shape;608;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8" name="Google Shape;618;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rPr lang="en-US" sz="1800">
                <a:latin typeface="Calibri"/>
                <a:ea typeface="Calibri"/>
                <a:cs typeface="Calibri"/>
                <a:sym typeface="Calibri"/>
              </a:rPr>
              <a:t>Nic Ryder (ed) ‘White Collar Crime and Risk: Financial Crime, Corruption and the Financial Crisis’ Palgrave Studies in Risk, Crime and Society</a:t>
            </a:r>
            <a:endParaRPr/>
          </a:p>
          <a:p>
            <a:pPr indent="0" lvl="0" marL="0" rtl="0" algn="l">
              <a:spcBef>
                <a:spcPts val="0"/>
              </a:spcBef>
              <a:spcAft>
                <a:spcPts val="0"/>
              </a:spcAft>
              <a:buNone/>
            </a:pPr>
            <a:r>
              <a:t/>
            </a:r>
            <a:endParaRPr/>
          </a:p>
        </p:txBody>
      </p:sp>
      <p:sp>
        <p:nvSpPr>
          <p:cNvPr id="276" name="Google Shape;276;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8" name="Google Shape;62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8" name="Google Shape;638;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8" name="Google Shape;648;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8" name="Google Shape;668;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2" name="Google Shape;682;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6" name="Google Shape;696;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6" name="Google Shape;716;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6" name="Google Shape;736;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4" name="Shape 754"/>
        <p:cNvGrpSpPr/>
        <p:nvPr/>
      </p:nvGrpSpPr>
      <p:grpSpPr>
        <a:xfrm>
          <a:off x="0" y="0"/>
          <a:ext cx="0" cy="0"/>
          <a:chOff x="0" y="0"/>
          <a:chExt cx="0" cy="0"/>
        </a:xfrm>
      </p:grpSpPr>
      <p:sp>
        <p:nvSpPr>
          <p:cNvPr id="755" name="Google Shape;755;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6" name="Google Shape;756;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6" name="Google Shape;776;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p4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2" name="Google Shape;792;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9" name="Google Shape;809;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9" name="Google Shape;819;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7" name="Shape 827"/>
        <p:cNvGrpSpPr/>
        <p:nvPr/>
      </p:nvGrpSpPr>
      <p:grpSpPr>
        <a:xfrm>
          <a:off x="0" y="0"/>
          <a:ext cx="0" cy="0"/>
          <a:chOff x="0" y="0"/>
          <a:chExt cx="0" cy="0"/>
        </a:xfrm>
      </p:grpSpPr>
      <p:sp>
        <p:nvSpPr>
          <p:cNvPr id="828" name="Google Shape;828;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9" name="Google Shape;829;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9" name="Google Shape;839;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9" name="Google Shape;849;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3" name="Google Shape;863;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7" name="Google Shape;877;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1" name="Google Shape;891;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5" name="Google Shape;905;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p5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2" name="Google Shape;922;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7" name="Google Shape;33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7" name="Google Shape;34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26" name="Shape 26"/>
        <p:cNvGrpSpPr/>
        <p:nvPr/>
      </p:nvGrpSpPr>
      <p:grpSpPr>
        <a:xfrm>
          <a:off x="0" y="0"/>
          <a:ext cx="0" cy="0"/>
          <a:chOff x="0" y="0"/>
          <a:chExt cx="0" cy="0"/>
        </a:xfrm>
      </p:grpSpPr>
      <p:grpSp>
        <p:nvGrpSpPr>
          <p:cNvPr id="27" name="Google Shape;27;p53"/>
          <p:cNvGrpSpPr/>
          <p:nvPr/>
        </p:nvGrpSpPr>
        <p:grpSpPr>
          <a:xfrm>
            <a:off x="0" y="0"/>
            <a:ext cx="12192000" cy="6858000"/>
            <a:chOff x="0" y="0"/>
            <a:chExt cx="12192000" cy="6858000"/>
          </a:xfrm>
        </p:grpSpPr>
        <p:sp>
          <p:nvSpPr>
            <p:cNvPr id="28" name="Google Shape;28;p53"/>
            <p:cNvSpPr/>
            <p:nvPr/>
          </p:nvSpPr>
          <p:spPr>
            <a:xfrm>
              <a:off x="0" y="0"/>
              <a:ext cx="12192000" cy="6858000"/>
            </a:xfrm>
            <a:prstGeom prst="rect">
              <a:avLst/>
            </a:prstGeom>
            <a:blipFill rotWithShape="1">
              <a:blip r:embed="rId2">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53"/>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30" name="Google Shape;30;p53"/>
          <p:cNvSpPr txBox="1"/>
          <p:nvPr>
            <p:ph type="ctrTitle"/>
          </p:nvPr>
        </p:nvSpPr>
        <p:spPr>
          <a:xfrm>
            <a:off x="1154955" y="2099733"/>
            <a:ext cx="8825658" cy="267764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lt2"/>
              </a:buClr>
              <a:buSzPts val="5400"/>
              <a:buFont typeface="Century Gothic"/>
              <a:buNone/>
              <a:defRPr sz="5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3"/>
          <p:cNvSpPr txBox="1"/>
          <p:nvPr>
            <p:ph idx="1" type="subTitle"/>
          </p:nvPr>
        </p:nvSpPr>
        <p:spPr>
          <a:xfrm>
            <a:off x="1154955" y="4777380"/>
            <a:ext cx="8825658" cy="861420"/>
          </a:xfrm>
          <a:prstGeom prst="rect">
            <a:avLst/>
          </a:prstGeom>
          <a:noFill/>
          <a:ln>
            <a:noFill/>
          </a:ln>
        </p:spPr>
        <p:txBody>
          <a:bodyPr anchorCtr="0" anchor="t" bIns="45700" lIns="91425" spcFirstLastPara="1" rIns="91425" wrap="square" tIns="45700">
            <a:normAutofit/>
          </a:bodyPr>
          <a:lstStyle>
            <a:lvl1pPr lvl="0" algn="l">
              <a:spcBef>
                <a:spcPts val="1000"/>
              </a:spcBef>
              <a:spcAft>
                <a:spcPts val="0"/>
              </a:spcAft>
              <a:buSzPts val="1440"/>
              <a:buNone/>
              <a:defRPr cap="none">
                <a:solidFill>
                  <a:srgbClr val="EE52A4"/>
                </a:solidFill>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p:txBody>
      </p:sp>
      <p:sp>
        <p:nvSpPr>
          <p:cNvPr id="32" name="Google Shape;32;p53"/>
          <p:cNvSpPr txBox="1"/>
          <p:nvPr>
            <p:ph idx="10" type="dt"/>
          </p:nvPr>
        </p:nvSpPr>
        <p:spPr>
          <a:xfrm rot="5400000">
            <a:off x="10158984" y="1792224"/>
            <a:ext cx="990599" cy="304799"/>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0" i="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53"/>
          <p:cNvSpPr txBox="1"/>
          <p:nvPr>
            <p:ph idx="11" type="ftr"/>
          </p:nvPr>
        </p:nvSpPr>
        <p:spPr>
          <a:xfrm rot="5400000">
            <a:off x="8951976" y="3227832"/>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b="0" i="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53"/>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3"/>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noramic Picture with Caption">
  <p:cSld name="Panoramic Picture with Caption">
    <p:spTree>
      <p:nvGrpSpPr>
        <p:cNvPr id="124" name="Shape 124"/>
        <p:cNvGrpSpPr/>
        <p:nvPr/>
      </p:nvGrpSpPr>
      <p:grpSpPr>
        <a:xfrm>
          <a:off x="0" y="0"/>
          <a:ext cx="0" cy="0"/>
          <a:chOff x="0" y="0"/>
          <a:chExt cx="0" cy="0"/>
        </a:xfrm>
      </p:grpSpPr>
      <p:grpSp>
        <p:nvGrpSpPr>
          <p:cNvPr id="125" name="Google Shape;125;p62"/>
          <p:cNvGrpSpPr/>
          <p:nvPr/>
        </p:nvGrpSpPr>
        <p:grpSpPr>
          <a:xfrm>
            <a:off x="0" y="0"/>
            <a:ext cx="12192000" cy="6858000"/>
            <a:chOff x="0" y="0"/>
            <a:chExt cx="12192000" cy="6858000"/>
          </a:xfrm>
        </p:grpSpPr>
        <p:sp>
          <p:nvSpPr>
            <p:cNvPr id="126" name="Google Shape;126;p62"/>
            <p:cNvSpPr/>
            <p:nvPr/>
          </p:nvSpPr>
          <p:spPr>
            <a:xfrm>
              <a:off x="0" y="0"/>
              <a:ext cx="12192000" cy="6858000"/>
            </a:xfrm>
            <a:prstGeom prst="rect">
              <a:avLst/>
            </a:prstGeom>
            <a:blipFill rotWithShape="1">
              <a:blip r:embed="rId2">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62"/>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62"/>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62"/>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62"/>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62"/>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62"/>
            <p:cNvSpPr/>
            <p:nvPr/>
          </p:nvSpPr>
          <p:spPr>
            <a:xfrm rot="10371525">
              <a:off x="263767" y="4438254"/>
              <a:ext cx="3299407" cy="440924"/>
            </a:xfrm>
            <a:custGeom>
              <a:rect b="b" l="l" r="r" t="t"/>
              <a:pathLst>
                <a:path extrusionOk="0"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62"/>
            <p:cNvSpPr/>
            <p:nvPr/>
          </p:nvSpPr>
          <p:spPr>
            <a:xfrm rot="10800000">
              <a:off x="459506" y="321130"/>
              <a:ext cx="11277600" cy="4533900"/>
            </a:xfrm>
            <a:custGeom>
              <a:rect b="b" l="l" r="r" t="t"/>
              <a:pathLst>
                <a:path extrusionOk="0" h="2856" w="7104">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134" name="Google Shape;134;p62"/>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35" name="Google Shape;135;p62"/>
          <p:cNvSpPr txBox="1"/>
          <p:nvPr>
            <p:ph type="title"/>
          </p:nvPr>
        </p:nvSpPr>
        <p:spPr>
          <a:xfrm>
            <a:off x="1154954" y="4969927"/>
            <a:ext cx="8825659"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lt2"/>
              </a:buClr>
              <a:buSzPts val="2400"/>
              <a:buFont typeface="Century Gothic"/>
              <a:buNone/>
              <a:defRPr b="0"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62"/>
          <p:cNvSpPr/>
          <p:nvPr>
            <p:ph idx="2" type="pic"/>
          </p:nvPr>
        </p:nvSpPr>
        <p:spPr>
          <a:xfrm>
            <a:off x="1154954" y="685800"/>
            <a:ext cx="8825659" cy="3429000"/>
          </a:xfrm>
          <a:prstGeom prst="roundRect">
            <a:avLst>
              <a:gd fmla="val 1858" name="adj"/>
            </a:avLst>
          </a:prstGeom>
          <a:noFill/>
          <a:ln>
            <a:noFill/>
          </a:ln>
          <a:effectLst>
            <a:outerShdw blurRad="50800" rotWithShape="0" algn="tl" dir="5400000" dist="50800">
              <a:srgbClr val="000000">
                <a:alpha val="42745"/>
              </a:srgbClr>
            </a:outerShdw>
          </a:effectLst>
        </p:spPr>
      </p:sp>
      <p:sp>
        <p:nvSpPr>
          <p:cNvPr id="137" name="Google Shape;137;p62"/>
          <p:cNvSpPr txBox="1"/>
          <p:nvPr>
            <p:ph idx="1" type="body"/>
          </p:nvPr>
        </p:nvSpPr>
        <p:spPr>
          <a:xfrm>
            <a:off x="1154954" y="5536665"/>
            <a:ext cx="8825658" cy="493712"/>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960"/>
              <a:buNone/>
              <a:defRPr sz="1200">
                <a:solidFill>
                  <a:srgbClr val="EE52A4"/>
                </a:solidFill>
              </a:defRPr>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138" name="Google Shape;138;p62"/>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62"/>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62"/>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62"/>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aption" showMasterSp="0">
  <p:cSld name="Title and Caption">
    <p:spTree>
      <p:nvGrpSpPr>
        <p:cNvPr id="142" name="Shape 142"/>
        <p:cNvGrpSpPr/>
        <p:nvPr/>
      </p:nvGrpSpPr>
      <p:grpSpPr>
        <a:xfrm>
          <a:off x="0" y="0"/>
          <a:ext cx="0" cy="0"/>
          <a:chOff x="0" y="0"/>
          <a:chExt cx="0" cy="0"/>
        </a:xfrm>
      </p:grpSpPr>
      <p:grpSp>
        <p:nvGrpSpPr>
          <p:cNvPr id="143" name="Google Shape;143;p63"/>
          <p:cNvGrpSpPr/>
          <p:nvPr/>
        </p:nvGrpSpPr>
        <p:grpSpPr>
          <a:xfrm>
            <a:off x="0" y="0"/>
            <a:ext cx="12192000" cy="6858000"/>
            <a:chOff x="0" y="0"/>
            <a:chExt cx="12192000" cy="6858000"/>
          </a:xfrm>
        </p:grpSpPr>
        <p:sp>
          <p:nvSpPr>
            <p:cNvPr id="144" name="Google Shape;144;p63"/>
            <p:cNvSpPr/>
            <p:nvPr/>
          </p:nvSpPr>
          <p:spPr>
            <a:xfrm>
              <a:off x="0" y="0"/>
              <a:ext cx="12192000" cy="6858000"/>
            </a:xfrm>
            <a:prstGeom prst="rect">
              <a:avLst/>
            </a:prstGeom>
            <a:blipFill rotWithShape="1">
              <a:blip r:embed="rId2">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63"/>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63"/>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63"/>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63"/>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63"/>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63"/>
            <p:cNvSpPr/>
            <p:nvPr/>
          </p:nvSpPr>
          <p:spPr>
            <a:xfrm rot="-589932">
              <a:off x="8490951" y="2714874"/>
              <a:ext cx="3299407" cy="440924"/>
            </a:xfrm>
            <a:custGeom>
              <a:rect b="b" l="l" r="r" t="t"/>
              <a:pathLst>
                <a:path extrusionOk="0"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63"/>
            <p:cNvSpPr/>
            <p:nvPr/>
          </p:nvSpPr>
          <p:spPr>
            <a:xfrm>
              <a:off x="455612" y="2801319"/>
              <a:ext cx="11277600" cy="3602637"/>
            </a:xfrm>
            <a:custGeom>
              <a:rect b="b" l="l" r="r" t="t"/>
              <a:pathLst>
                <a:path extrusionOk="0" h="7946" w="10000">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lt1"/>
            </a:solidFill>
            <a:ln>
              <a:noFill/>
            </a:ln>
          </p:spPr>
        </p:sp>
        <p:sp>
          <p:nvSpPr>
            <p:cNvPr id="152" name="Google Shape;152;p63"/>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53" name="Google Shape;153;p63"/>
          <p:cNvSpPr txBox="1"/>
          <p:nvPr>
            <p:ph type="title"/>
          </p:nvPr>
        </p:nvSpPr>
        <p:spPr>
          <a:xfrm>
            <a:off x="1148798" y="1063417"/>
            <a:ext cx="8831816" cy="1372986"/>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4000"/>
              <a:buFont typeface="Century Gothic"/>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4" name="Google Shape;154;p63"/>
          <p:cNvSpPr txBox="1"/>
          <p:nvPr>
            <p:ph idx="1" type="body"/>
          </p:nvPr>
        </p:nvSpPr>
        <p:spPr>
          <a:xfrm>
            <a:off x="1154954" y="3543300"/>
            <a:ext cx="8825659" cy="2476500"/>
          </a:xfrm>
          <a:prstGeom prst="rect">
            <a:avLst/>
          </a:prstGeom>
          <a:noFill/>
          <a:ln>
            <a:noFill/>
          </a:ln>
        </p:spPr>
        <p:txBody>
          <a:bodyPr anchorCtr="0" anchor="ctr" bIns="45700" lIns="91425" spcFirstLastPara="1" rIns="91425" wrap="square" tIns="45700">
            <a:normAutofit/>
          </a:bodyPr>
          <a:lstStyle>
            <a:lvl1pPr indent="-228600" lvl="0" marL="457200" algn="l">
              <a:spcBef>
                <a:spcPts val="1000"/>
              </a:spcBef>
              <a:spcAft>
                <a:spcPts val="0"/>
              </a:spcAft>
              <a:buSzPts val="1440"/>
              <a:buNone/>
              <a:defRPr sz="18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155" name="Google Shape;155;p63"/>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63"/>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63"/>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63"/>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with Caption" showMasterSp="0">
  <p:cSld name="Quote with Caption">
    <p:spTree>
      <p:nvGrpSpPr>
        <p:cNvPr id="159" name="Shape 159"/>
        <p:cNvGrpSpPr/>
        <p:nvPr/>
      </p:nvGrpSpPr>
      <p:grpSpPr>
        <a:xfrm>
          <a:off x="0" y="0"/>
          <a:ext cx="0" cy="0"/>
          <a:chOff x="0" y="0"/>
          <a:chExt cx="0" cy="0"/>
        </a:xfrm>
      </p:grpSpPr>
      <p:grpSp>
        <p:nvGrpSpPr>
          <p:cNvPr id="160" name="Google Shape;160;p64"/>
          <p:cNvGrpSpPr/>
          <p:nvPr/>
        </p:nvGrpSpPr>
        <p:grpSpPr>
          <a:xfrm>
            <a:off x="0" y="0"/>
            <a:ext cx="12192000" cy="6858000"/>
            <a:chOff x="0" y="0"/>
            <a:chExt cx="12192000" cy="6858000"/>
          </a:xfrm>
        </p:grpSpPr>
        <p:sp>
          <p:nvSpPr>
            <p:cNvPr id="161" name="Google Shape;161;p64"/>
            <p:cNvSpPr/>
            <p:nvPr/>
          </p:nvSpPr>
          <p:spPr>
            <a:xfrm>
              <a:off x="0" y="0"/>
              <a:ext cx="12192000" cy="6858000"/>
            </a:xfrm>
            <a:prstGeom prst="rect">
              <a:avLst/>
            </a:prstGeom>
            <a:blipFill rotWithShape="1">
              <a:blip r:embed="rId2">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64"/>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64"/>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64"/>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64"/>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64"/>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64"/>
            <p:cNvSpPr/>
            <p:nvPr/>
          </p:nvSpPr>
          <p:spPr>
            <a:xfrm rot="-589932">
              <a:off x="8490951" y="4185117"/>
              <a:ext cx="3299407" cy="440924"/>
            </a:xfrm>
            <a:custGeom>
              <a:rect b="b" l="l" r="r" t="t"/>
              <a:pathLst>
                <a:path extrusionOk="0"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64"/>
            <p:cNvSpPr/>
            <p:nvPr/>
          </p:nvSpPr>
          <p:spPr>
            <a:xfrm>
              <a:off x="455612" y="4241801"/>
              <a:ext cx="11277600" cy="2337161"/>
            </a:xfrm>
            <a:custGeom>
              <a:rect b="b" l="l" r="r" t="t"/>
              <a:pathLst>
                <a:path extrusionOk="0"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169" name="Google Shape;169;p64"/>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70" name="Google Shape;170;p64"/>
          <p:cNvSpPr txBox="1"/>
          <p:nvPr/>
        </p:nvSpPr>
        <p:spPr>
          <a:xfrm>
            <a:off x="881566" y="607336"/>
            <a:ext cx="801912" cy="156966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600" u="none" cap="none" strike="noStrike">
                <a:solidFill>
                  <a:srgbClr val="EE52A4"/>
                </a:solidFill>
                <a:latin typeface="Arial"/>
                <a:ea typeface="Arial"/>
                <a:cs typeface="Arial"/>
                <a:sym typeface="Arial"/>
              </a:rPr>
              <a:t>“</a:t>
            </a:r>
            <a:endParaRPr/>
          </a:p>
        </p:txBody>
      </p:sp>
      <p:sp>
        <p:nvSpPr>
          <p:cNvPr id="171" name="Google Shape;171;p64"/>
          <p:cNvSpPr txBox="1"/>
          <p:nvPr/>
        </p:nvSpPr>
        <p:spPr>
          <a:xfrm>
            <a:off x="9884458" y="2613787"/>
            <a:ext cx="652763" cy="156966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600" u="none" cap="none" strike="noStrike">
                <a:solidFill>
                  <a:srgbClr val="EE52A4"/>
                </a:solidFill>
                <a:latin typeface="Arial"/>
                <a:ea typeface="Arial"/>
                <a:cs typeface="Arial"/>
                <a:sym typeface="Arial"/>
              </a:rPr>
              <a:t>”</a:t>
            </a:r>
            <a:endParaRPr/>
          </a:p>
        </p:txBody>
      </p:sp>
      <p:sp>
        <p:nvSpPr>
          <p:cNvPr id="172" name="Google Shape;172;p64"/>
          <p:cNvSpPr txBox="1"/>
          <p:nvPr>
            <p:ph type="title"/>
          </p:nvPr>
        </p:nvSpPr>
        <p:spPr>
          <a:xfrm>
            <a:off x="1581878" y="982134"/>
            <a:ext cx="8453906" cy="2696632"/>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4000"/>
              <a:buFont typeface="Century Gothic"/>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3" name="Google Shape;173;p64"/>
          <p:cNvSpPr txBox="1"/>
          <p:nvPr>
            <p:ph idx="1" type="body"/>
          </p:nvPr>
        </p:nvSpPr>
        <p:spPr>
          <a:xfrm>
            <a:off x="1945945" y="3678766"/>
            <a:ext cx="7731219" cy="34217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b="0" i="0" sz="1400" cap="small">
                <a:solidFill>
                  <a:srgbClr val="EE52A4"/>
                </a:solidFill>
                <a:latin typeface="Century Gothic"/>
                <a:ea typeface="Century Gothic"/>
                <a:cs typeface="Century Gothic"/>
                <a:sym typeface="Century Gothic"/>
              </a:defRPr>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174" name="Google Shape;174;p64"/>
          <p:cNvSpPr txBox="1"/>
          <p:nvPr>
            <p:ph idx="2" type="body"/>
          </p:nvPr>
        </p:nvSpPr>
        <p:spPr>
          <a:xfrm>
            <a:off x="1154954" y="5029199"/>
            <a:ext cx="9244897" cy="997857"/>
          </a:xfrm>
          <a:prstGeom prst="rect">
            <a:avLst/>
          </a:prstGeom>
          <a:noFill/>
          <a:ln>
            <a:noFill/>
          </a:ln>
        </p:spPr>
        <p:txBody>
          <a:bodyPr anchorCtr="0" anchor="ctr" bIns="45700" lIns="91425" spcFirstLastPara="1" rIns="91425" wrap="square" tIns="45700">
            <a:normAutofit/>
          </a:bodyPr>
          <a:lstStyle>
            <a:lvl1pPr indent="-228600" lvl="0" marL="457200" algn="l">
              <a:spcBef>
                <a:spcPts val="1000"/>
              </a:spcBef>
              <a:spcAft>
                <a:spcPts val="0"/>
              </a:spcAft>
              <a:buSzPts val="1120"/>
              <a:buNone/>
              <a:defRPr sz="14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175" name="Google Shape;175;p64"/>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 name="Google Shape;176;p64"/>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7" name="Google Shape;177;p64"/>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64"/>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me Card" showMasterSp="0">
  <p:cSld name="Name Card">
    <p:spTree>
      <p:nvGrpSpPr>
        <p:cNvPr id="179" name="Shape 179"/>
        <p:cNvGrpSpPr/>
        <p:nvPr/>
      </p:nvGrpSpPr>
      <p:grpSpPr>
        <a:xfrm>
          <a:off x="0" y="0"/>
          <a:ext cx="0" cy="0"/>
          <a:chOff x="0" y="0"/>
          <a:chExt cx="0" cy="0"/>
        </a:xfrm>
      </p:grpSpPr>
      <p:grpSp>
        <p:nvGrpSpPr>
          <p:cNvPr id="180" name="Google Shape;180;p65"/>
          <p:cNvGrpSpPr/>
          <p:nvPr/>
        </p:nvGrpSpPr>
        <p:grpSpPr>
          <a:xfrm>
            <a:off x="0" y="0"/>
            <a:ext cx="12192000" cy="6858000"/>
            <a:chOff x="0" y="0"/>
            <a:chExt cx="12192000" cy="6858000"/>
          </a:xfrm>
        </p:grpSpPr>
        <p:sp>
          <p:nvSpPr>
            <p:cNvPr id="181" name="Google Shape;181;p65"/>
            <p:cNvSpPr/>
            <p:nvPr/>
          </p:nvSpPr>
          <p:spPr>
            <a:xfrm>
              <a:off x="0" y="0"/>
              <a:ext cx="12192000" cy="6858000"/>
            </a:xfrm>
            <a:prstGeom prst="rect">
              <a:avLst/>
            </a:prstGeom>
            <a:blipFill rotWithShape="1">
              <a:blip r:embed="rId2">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65"/>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65"/>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65"/>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65"/>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65"/>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65"/>
            <p:cNvSpPr/>
            <p:nvPr/>
          </p:nvSpPr>
          <p:spPr>
            <a:xfrm rot="-589932">
              <a:off x="8490951" y="4193583"/>
              <a:ext cx="3299407" cy="440924"/>
            </a:xfrm>
            <a:custGeom>
              <a:rect b="b" l="l" r="r" t="t"/>
              <a:pathLst>
                <a:path extrusionOk="0"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65"/>
            <p:cNvSpPr/>
            <p:nvPr/>
          </p:nvSpPr>
          <p:spPr>
            <a:xfrm>
              <a:off x="455612" y="4241801"/>
              <a:ext cx="11277600" cy="2337161"/>
            </a:xfrm>
            <a:custGeom>
              <a:rect b="b" l="l" r="r" t="t"/>
              <a:pathLst>
                <a:path extrusionOk="0"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189" name="Google Shape;189;p65"/>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90" name="Google Shape;190;p65"/>
          <p:cNvSpPr txBox="1"/>
          <p:nvPr>
            <p:ph type="title"/>
          </p:nvPr>
        </p:nvSpPr>
        <p:spPr>
          <a:xfrm>
            <a:off x="1154954" y="2370667"/>
            <a:ext cx="8825660" cy="1822514"/>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lt2"/>
              </a:buClr>
              <a:buSzPts val="4000"/>
              <a:buFont typeface="Century Gothic"/>
              <a:buNone/>
              <a:defRPr b="0" sz="40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1" name="Google Shape;191;p65"/>
          <p:cNvSpPr txBox="1"/>
          <p:nvPr>
            <p:ph idx="1" type="body"/>
          </p:nvPr>
        </p:nvSpPr>
        <p:spPr>
          <a:xfrm>
            <a:off x="1154954" y="5024967"/>
            <a:ext cx="8825659" cy="860400"/>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600"/>
              <a:buNone/>
              <a:defRPr sz="2000" cap="none">
                <a:solidFill>
                  <a:srgbClr val="EE52A4"/>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192" name="Google Shape;192;p65"/>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3" name="Google Shape;193;p65"/>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4" name="Google Shape;194;p65"/>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65"/>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
  <p:cSld name="3 Column">
    <p:spTree>
      <p:nvGrpSpPr>
        <p:cNvPr id="196" name="Shape 196"/>
        <p:cNvGrpSpPr/>
        <p:nvPr/>
      </p:nvGrpSpPr>
      <p:grpSpPr>
        <a:xfrm>
          <a:off x="0" y="0"/>
          <a:ext cx="0" cy="0"/>
          <a:chOff x="0" y="0"/>
          <a:chExt cx="0" cy="0"/>
        </a:xfrm>
      </p:grpSpPr>
      <p:sp>
        <p:nvSpPr>
          <p:cNvPr id="197" name="Google Shape;197;p66"/>
          <p:cNvSpPr txBox="1"/>
          <p:nvPr>
            <p:ph type="title"/>
          </p:nvPr>
        </p:nvSpPr>
        <p:spPr>
          <a:xfrm>
            <a:off x="1154954" y="973668"/>
            <a:ext cx="8825659" cy="70696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3600"/>
              <a:buFont typeface="Century Gothic"/>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66"/>
          <p:cNvSpPr txBox="1"/>
          <p:nvPr>
            <p:ph idx="1" type="body"/>
          </p:nvPr>
        </p:nvSpPr>
        <p:spPr>
          <a:xfrm>
            <a:off x="1154954" y="2603502"/>
            <a:ext cx="3141878"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solidFill>
                  <a:srgbClr val="EE52A4"/>
                </a:solidFill>
              </a:defRPr>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199" name="Google Shape;199;p66"/>
          <p:cNvSpPr txBox="1"/>
          <p:nvPr>
            <p:ph idx="2" type="body"/>
          </p:nvPr>
        </p:nvSpPr>
        <p:spPr>
          <a:xfrm>
            <a:off x="1154953" y="3179764"/>
            <a:ext cx="3141879" cy="2847293"/>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200" name="Google Shape;200;p66"/>
          <p:cNvSpPr txBox="1"/>
          <p:nvPr>
            <p:ph idx="3" type="body"/>
          </p:nvPr>
        </p:nvSpPr>
        <p:spPr>
          <a:xfrm>
            <a:off x="4512721" y="2603500"/>
            <a:ext cx="3147009"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solidFill>
                  <a:srgbClr val="EE52A4"/>
                </a:solidFill>
              </a:defRPr>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201" name="Google Shape;201;p66"/>
          <p:cNvSpPr txBox="1"/>
          <p:nvPr>
            <p:ph idx="4" type="body"/>
          </p:nvPr>
        </p:nvSpPr>
        <p:spPr>
          <a:xfrm>
            <a:off x="4512721" y="3179763"/>
            <a:ext cx="3147009" cy="2847293"/>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202" name="Google Shape;202;p66"/>
          <p:cNvSpPr txBox="1"/>
          <p:nvPr>
            <p:ph idx="5" type="body"/>
          </p:nvPr>
        </p:nvSpPr>
        <p:spPr>
          <a:xfrm>
            <a:off x="7888135" y="2603501"/>
            <a:ext cx="3145730"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solidFill>
                  <a:srgbClr val="EE52A4"/>
                </a:solidFill>
              </a:defRPr>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203" name="Google Shape;203;p66"/>
          <p:cNvSpPr txBox="1"/>
          <p:nvPr>
            <p:ph idx="6" type="body"/>
          </p:nvPr>
        </p:nvSpPr>
        <p:spPr>
          <a:xfrm>
            <a:off x="7888329" y="3179762"/>
            <a:ext cx="3145536" cy="2847293"/>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cxnSp>
        <p:nvCxnSpPr>
          <p:cNvPr id="204" name="Google Shape;204;p66"/>
          <p:cNvCxnSpPr/>
          <p:nvPr/>
        </p:nvCxnSpPr>
        <p:spPr>
          <a:xfrm>
            <a:off x="4403971" y="2569633"/>
            <a:ext cx="0" cy="3492499"/>
          </a:xfrm>
          <a:prstGeom prst="straightConnector1">
            <a:avLst/>
          </a:prstGeom>
          <a:noFill/>
          <a:ln cap="flat" cmpd="sng" w="12700">
            <a:solidFill>
              <a:schemeClr val="accent1">
                <a:alpha val="40000"/>
              </a:schemeClr>
            </a:solidFill>
            <a:prstDash val="solid"/>
            <a:round/>
            <a:headEnd len="sm" w="sm" type="none"/>
            <a:tailEnd len="sm" w="sm" type="none"/>
          </a:ln>
        </p:spPr>
      </p:cxnSp>
      <p:cxnSp>
        <p:nvCxnSpPr>
          <p:cNvPr id="205" name="Google Shape;205;p66"/>
          <p:cNvCxnSpPr/>
          <p:nvPr/>
        </p:nvCxnSpPr>
        <p:spPr>
          <a:xfrm>
            <a:off x="7772401" y="2569633"/>
            <a:ext cx="0" cy="3492499"/>
          </a:xfrm>
          <a:prstGeom prst="straightConnector1">
            <a:avLst/>
          </a:prstGeom>
          <a:noFill/>
          <a:ln cap="flat" cmpd="sng" w="12700">
            <a:solidFill>
              <a:schemeClr val="accent1">
                <a:alpha val="40000"/>
              </a:schemeClr>
            </a:solidFill>
            <a:prstDash val="solid"/>
            <a:round/>
            <a:headEnd len="sm" w="sm" type="none"/>
            <a:tailEnd len="sm" w="sm" type="none"/>
          </a:ln>
        </p:spPr>
      </p:cxnSp>
      <p:sp>
        <p:nvSpPr>
          <p:cNvPr id="206" name="Google Shape;206;p66"/>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7" name="Google Shape;207;p66"/>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8" name="Google Shape;208;p66"/>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icture Column">
  <p:cSld name="3 Picture Column">
    <p:spTree>
      <p:nvGrpSpPr>
        <p:cNvPr id="209" name="Shape 209"/>
        <p:cNvGrpSpPr/>
        <p:nvPr/>
      </p:nvGrpSpPr>
      <p:grpSpPr>
        <a:xfrm>
          <a:off x="0" y="0"/>
          <a:ext cx="0" cy="0"/>
          <a:chOff x="0" y="0"/>
          <a:chExt cx="0" cy="0"/>
        </a:xfrm>
      </p:grpSpPr>
      <p:sp>
        <p:nvSpPr>
          <p:cNvPr id="210" name="Google Shape;210;p67"/>
          <p:cNvSpPr txBox="1"/>
          <p:nvPr>
            <p:ph type="title"/>
          </p:nvPr>
        </p:nvSpPr>
        <p:spPr>
          <a:xfrm>
            <a:off x="1154954" y="973668"/>
            <a:ext cx="8825659" cy="70696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3600"/>
              <a:buFont typeface="Century Gothic"/>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1" name="Google Shape;211;p67"/>
          <p:cNvSpPr txBox="1"/>
          <p:nvPr>
            <p:ph idx="1" type="body"/>
          </p:nvPr>
        </p:nvSpPr>
        <p:spPr>
          <a:xfrm>
            <a:off x="1154954" y="4532844"/>
            <a:ext cx="3050438"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solidFill>
                  <a:srgbClr val="EE52A4"/>
                </a:solidFill>
              </a:defRPr>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212" name="Google Shape;212;p67"/>
          <p:cNvSpPr/>
          <p:nvPr>
            <p:ph idx="2" type="pic"/>
          </p:nvPr>
        </p:nvSpPr>
        <p:spPr>
          <a:xfrm>
            <a:off x="1334553" y="2603500"/>
            <a:ext cx="2691242" cy="1591510"/>
          </a:xfrm>
          <a:prstGeom prst="roundRect">
            <a:avLst>
              <a:gd fmla="val 1858" name="adj"/>
            </a:avLst>
          </a:prstGeom>
          <a:noFill/>
          <a:ln>
            <a:noFill/>
          </a:ln>
          <a:effectLst>
            <a:outerShdw blurRad="50800" rotWithShape="0" algn="tl" dir="5400000" dist="50800">
              <a:srgbClr val="000000">
                <a:alpha val="42745"/>
              </a:srgbClr>
            </a:outerShdw>
          </a:effectLst>
        </p:spPr>
      </p:sp>
      <p:sp>
        <p:nvSpPr>
          <p:cNvPr id="213" name="Google Shape;213;p67"/>
          <p:cNvSpPr txBox="1"/>
          <p:nvPr>
            <p:ph idx="3" type="body"/>
          </p:nvPr>
        </p:nvSpPr>
        <p:spPr>
          <a:xfrm>
            <a:off x="1154954" y="5109106"/>
            <a:ext cx="3050438" cy="917952"/>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214" name="Google Shape;214;p67"/>
          <p:cNvSpPr txBox="1"/>
          <p:nvPr>
            <p:ph idx="4" type="body"/>
          </p:nvPr>
        </p:nvSpPr>
        <p:spPr>
          <a:xfrm>
            <a:off x="4568865" y="4532844"/>
            <a:ext cx="3050438" cy="576263"/>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solidFill>
                  <a:srgbClr val="EE52A4"/>
                </a:solidFill>
              </a:defRPr>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215" name="Google Shape;215;p67"/>
          <p:cNvSpPr/>
          <p:nvPr>
            <p:ph idx="5" type="pic"/>
          </p:nvPr>
        </p:nvSpPr>
        <p:spPr>
          <a:xfrm>
            <a:off x="4748462" y="2603500"/>
            <a:ext cx="2691243" cy="1591510"/>
          </a:xfrm>
          <a:prstGeom prst="roundRect">
            <a:avLst>
              <a:gd fmla="val 1858" name="adj"/>
            </a:avLst>
          </a:prstGeom>
          <a:noFill/>
          <a:ln>
            <a:noFill/>
          </a:ln>
          <a:effectLst>
            <a:outerShdw blurRad="50800" rotWithShape="0" algn="tl" dir="5400000" dist="50800">
              <a:srgbClr val="000000">
                <a:alpha val="42745"/>
              </a:srgbClr>
            </a:outerShdw>
          </a:effectLst>
        </p:spPr>
      </p:sp>
      <p:sp>
        <p:nvSpPr>
          <p:cNvPr id="216" name="Google Shape;216;p67"/>
          <p:cNvSpPr txBox="1"/>
          <p:nvPr>
            <p:ph idx="6" type="body"/>
          </p:nvPr>
        </p:nvSpPr>
        <p:spPr>
          <a:xfrm>
            <a:off x="4570172" y="5109105"/>
            <a:ext cx="3050438" cy="917952"/>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217" name="Google Shape;217;p67"/>
          <p:cNvSpPr txBox="1"/>
          <p:nvPr>
            <p:ph idx="7" type="body"/>
          </p:nvPr>
        </p:nvSpPr>
        <p:spPr>
          <a:xfrm>
            <a:off x="7982775" y="4532845"/>
            <a:ext cx="3051095"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solidFill>
                  <a:srgbClr val="EE52A4"/>
                </a:solidFill>
              </a:defRPr>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218" name="Google Shape;218;p67"/>
          <p:cNvSpPr/>
          <p:nvPr>
            <p:ph idx="8" type="pic"/>
          </p:nvPr>
        </p:nvSpPr>
        <p:spPr>
          <a:xfrm>
            <a:off x="8163031" y="2603500"/>
            <a:ext cx="2691242" cy="1591510"/>
          </a:xfrm>
          <a:prstGeom prst="roundRect">
            <a:avLst>
              <a:gd fmla="val 1858" name="adj"/>
            </a:avLst>
          </a:prstGeom>
          <a:noFill/>
          <a:ln>
            <a:noFill/>
          </a:ln>
          <a:effectLst>
            <a:outerShdw blurRad="50800" rotWithShape="0" algn="tl" dir="5400000" dist="50800">
              <a:srgbClr val="000000">
                <a:alpha val="42745"/>
              </a:srgbClr>
            </a:outerShdw>
          </a:effectLst>
        </p:spPr>
      </p:sp>
      <p:sp>
        <p:nvSpPr>
          <p:cNvPr id="219" name="Google Shape;219;p67"/>
          <p:cNvSpPr txBox="1"/>
          <p:nvPr>
            <p:ph idx="9" type="body"/>
          </p:nvPr>
        </p:nvSpPr>
        <p:spPr>
          <a:xfrm>
            <a:off x="7982775" y="5109104"/>
            <a:ext cx="3051096" cy="917952"/>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cxnSp>
        <p:nvCxnSpPr>
          <p:cNvPr id="220" name="Google Shape;220;p67"/>
          <p:cNvCxnSpPr/>
          <p:nvPr/>
        </p:nvCxnSpPr>
        <p:spPr>
          <a:xfrm>
            <a:off x="4405831" y="2569633"/>
            <a:ext cx="0" cy="3492499"/>
          </a:xfrm>
          <a:prstGeom prst="straightConnector1">
            <a:avLst/>
          </a:prstGeom>
          <a:noFill/>
          <a:ln cap="flat" cmpd="sng" w="12700">
            <a:solidFill>
              <a:schemeClr val="accent1">
                <a:alpha val="40000"/>
              </a:schemeClr>
            </a:solidFill>
            <a:prstDash val="solid"/>
            <a:round/>
            <a:headEnd len="sm" w="sm" type="none"/>
            <a:tailEnd len="sm" w="sm" type="none"/>
          </a:ln>
        </p:spPr>
      </p:cxnSp>
      <p:cxnSp>
        <p:nvCxnSpPr>
          <p:cNvPr id="221" name="Google Shape;221;p67"/>
          <p:cNvCxnSpPr/>
          <p:nvPr/>
        </p:nvCxnSpPr>
        <p:spPr>
          <a:xfrm>
            <a:off x="7797802" y="2569633"/>
            <a:ext cx="0" cy="3492499"/>
          </a:xfrm>
          <a:prstGeom prst="straightConnector1">
            <a:avLst/>
          </a:prstGeom>
          <a:noFill/>
          <a:ln cap="flat" cmpd="sng" w="12700">
            <a:solidFill>
              <a:schemeClr val="accent1">
                <a:alpha val="40000"/>
              </a:schemeClr>
            </a:solidFill>
            <a:prstDash val="solid"/>
            <a:round/>
            <a:headEnd len="sm" w="sm" type="none"/>
            <a:tailEnd len="sm" w="sm" type="none"/>
          </a:ln>
        </p:spPr>
      </p:cxnSp>
      <p:sp>
        <p:nvSpPr>
          <p:cNvPr id="222" name="Google Shape;222;p67"/>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3" name="Google Shape;223;p67"/>
          <p:cNvSpPr txBox="1"/>
          <p:nvPr>
            <p:ph idx="11" type="ftr"/>
          </p:nvPr>
        </p:nvSpPr>
        <p:spPr>
          <a:xfrm>
            <a:off x="561111" y="6391838"/>
            <a:ext cx="3644282"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4" name="Google Shape;224;p67"/>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25" name="Shape 225"/>
        <p:cNvGrpSpPr/>
        <p:nvPr/>
      </p:nvGrpSpPr>
      <p:grpSpPr>
        <a:xfrm>
          <a:off x="0" y="0"/>
          <a:ext cx="0" cy="0"/>
          <a:chOff x="0" y="0"/>
          <a:chExt cx="0" cy="0"/>
        </a:xfrm>
      </p:grpSpPr>
      <p:sp>
        <p:nvSpPr>
          <p:cNvPr id="226" name="Google Shape;226;p68"/>
          <p:cNvSpPr txBox="1"/>
          <p:nvPr>
            <p:ph type="title"/>
          </p:nvPr>
        </p:nvSpPr>
        <p:spPr>
          <a:xfrm>
            <a:off x="1154954" y="973668"/>
            <a:ext cx="8825659" cy="70696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7" name="Google Shape;227;p68"/>
          <p:cNvSpPr txBox="1"/>
          <p:nvPr>
            <p:ph idx="1" type="body"/>
          </p:nvPr>
        </p:nvSpPr>
        <p:spPr>
          <a:xfrm rot="5400000">
            <a:off x="3859634" y="-101179"/>
            <a:ext cx="3416300" cy="8825659"/>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228" name="Google Shape;228;p68"/>
          <p:cNvSpPr txBox="1"/>
          <p:nvPr>
            <p:ph idx="10" type="dt"/>
          </p:nvPr>
        </p:nvSpPr>
        <p:spPr>
          <a:xfrm>
            <a:off x="10695439"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9" name="Google Shape;229;p68"/>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0" name="Google Shape;230;p68"/>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showMasterSp="0" type="vertTitleAndTx">
  <p:cSld name="VERTICAL_TITLE_AND_VERTICAL_TEXT">
    <p:spTree>
      <p:nvGrpSpPr>
        <p:cNvPr id="231" name="Shape 231"/>
        <p:cNvGrpSpPr/>
        <p:nvPr/>
      </p:nvGrpSpPr>
      <p:grpSpPr>
        <a:xfrm>
          <a:off x="0" y="0"/>
          <a:ext cx="0" cy="0"/>
          <a:chOff x="0" y="0"/>
          <a:chExt cx="0" cy="0"/>
        </a:xfrm>
      </p:grpSpPr>
      <p:grpSp>
        <p:nvGrpSpPr>
          <p:cNvPr id="232" name="Google Shape;232;p69"/>
          <p:cNvGrpSpPr/>
          <p:nvPr/>
        </p:nvGrpSpPr>
        <p:grpSpPr>
          <a:xfrm>
            <a:off x="0" y="0"/>
            <a:ext cx="12192000" cy="6858000"/>
            <a:chOff x="0" y="0"/>
            <a:chExt cx="12192000" cy="6858000"/>
          </a:xfrm>
        </p:grpSpPr>
        <p:sp>
          <p:nvSpPr>
            <p:cNvPr id="233" name="Google Shape;233;p69"/>
            <p:cNvSpPr/>
            <p:nvPr/>
          </p:nvSpPr>
          <p:spPr>
            <a:xfrm>
              <a:off x="0" y="0"/>
              <a:ext cx="12192000" cy="6858000"/>
            </a:xfrm>
            <a:prstGeom prst="rect">
              <a:avLst/>
            </a:prstGeom>
            <a:blipFill rotWithShape="1">
              <a:blip r:embed="rId2">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69"/>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69"/>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69"/>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69"/>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69"/>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69"/>
            <p:cNvSpPr/>
            <p:nvPr/>
          </p:nvSpPr>
          <p:spPr>
            <a:xfrm>
              <a:off x="414867" y="402165"/>
              <a:ext cx="6510866" cy="605367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69"/>
            <p:cNvSpPr/>
            <p:nvPr/>
          </p:nvSpPr>
          <p:spPr>
            <a:xfrm rot="5101749">
              <a:off x="6294738" y="4577737"/>
              <a:ext cx="3299407" cy="440924"/>
            </a:xfrm>
            <a:custGeom>
              <a:rect b="b" l="l" r="r" t="t"/>
              <a:pathLst>
                <a:path extrusionOk="0"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69"/>
            <p:cNvSpPr/>
            <p:nvPr/>
          </p:nvSpPr>
          <p:spPr>
            <a:xfrm rot="5400000">
              <a:off x="4449232" y="2801721"/>
              <a:ext cx="6053670" cy="1254558"/>
            </a:xfrm>
            <a:custGeom>
              <a:rect b="b" l="l" r="r" t="t"/>
              <a:pathLst>
                <a:path extrusionOk="0"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242" name="Google Shape;242;p69"/>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243" name="Google Shape;243;p69"/>
          <p:cNvSpPr txBox="1"/>
          <p:nvPr>
            <p:ph type="title"/>
          </p:nvPr>
        </p:nvSpPr>
        <p:spPr>
          <a:xfrm rot="5400000">
            <a:off x="6915923" y="2947780"/>
            <a:ext cx="4748590" cy="140996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4" name="Google Shape;244;p69"/>
          <p:cNvSpPr txBox="1"/>
          <p:nvPr>
            <p:ph idx="1" type="body"/>
          </p:nvPr>
        </p:nvSpPr>
        <p:spPr>
          <a:xfrm rot="5400000">
            <a:off x="1908672" y="524749"/>
            <a:ext cx="4748590" cy="6256025"/>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245" name="Google Shape;245;p69"/>
          <p:cNvSpPr txBox="1"/>
          <p:nvPr>
            <p:ph idx="10" type="dt"/>
          </p:nvPr>
        </p:nvSpPr>
        <p:spPr>
          <a:xfrm>
            <a:off x="10653104" y="6391838"/>
            <a:ext cx="992135"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6" name="Google Shape;246;p69"/>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7" name="Google Shape;247;p69"/>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69"/>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6" name="Shape 36"/>
        <p:cNvGrpSpPr/>
        <p:nvPr/>
      </p:nvGrpSpPr>
      <p:grpSpPr>
        <a:xfrm>
          <a:off x="0" y="0"/>
          <a:ext cx="0" cy="0"/>
          <a:chOff x="0" y="0"/>
          <a:chExt cx="0" cy="0"/>
        </a:xfrm>
      </p:grpSpPr>
      <p:sp>
        <p:nvSpPr>
          <p:cNvPr id="37" name="Google Shape;37;p54"/>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54"/>
          <p:cNvSpPr txBox="1"/>
          <p:nvPr>
            <p:ph idx="1" type="body"/>
          </p:nvPr>
        </p:nvSpPr>
        <p:spPr>
          <a:xfrm>
            <a:off x="1154954" y="2603500"/>
            <a:ext cx="8825659" cy="3416300"/>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39" name="Google Shape;39;p54"/>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54"/>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4"/>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42" name="Shape 42"/>
        <p:cNvGrpSpPr/>
        <p:nvPr/>
      </p:nvGrpSpPr>
      <p:grpSpPr>
        <a:xfrm>
          <a:off x="0" y="0"/>
          <a:ext cx="0" cy="0"/>
          <a:chOff x="0" y="0"/>
          <a:chExt cx="0" cy="0"/>
        </a:xfrm>
      </p:grpSpPr>
      <p:grpSp>
        <p:nvGrpSpPr>
          <p:cNvPr id="43" name="Google Shape;43;p55"/>
          <p:cNvGrpSpPr/>
          <p:nvPr/>
        </p:nvGrpSpPr>
        <p:grpSpPr>
          <a:xfrm>
            <a:off x="0" y="0"/>
            <a:ext cx="12192000" cy="6858000"/>
            <a:chOff x="0" y="0"/>
            <a:chExt cx="12192000" cy="6858000"/>
          </a:xfrm>
        </p:grpSpPr>
        <p:sp>
          <p:nvSpPr>
            <p:cNvPr id="44" name="Google Shape;44;p55"/>
            <p:cNvSpPr/>
            <p:nvPr/>
          </p:nvSpPr>
          <p:spPr>
            <a:xfrm>
              <a:off x="0" y="0"/>
              <a:ext cx="12192000" cy="6858000"/>
            </a:xfrm>
            <a:prstGeom prst="rect">
              <a:avLst/>
            </a:prstGeom>
            <a:blipFill rotWithShape="1">
              <a:blip r:embed="rId2">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55"/>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55"/>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55"/>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55"/>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55"/>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55"/>
            <p:cNvSpPr/>
            <p:nvPr/>
          </p:nvSpPr>
          <p:spPr>
            <a:xfrm>
              <a:off x="7289800" y="402165"/>
              <a:ext cx="4478865" cy="605367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55"/>
            <p:cNvSpPr/>
            <p:nvPr/>
          </p:nvSpPr>
          <p:spPr>
            <a:xfrm rot="-5400000">
              <a:off x="3787244" y="2801721"/>
              <a:ext cx="6053670" cy="1254558"/>
            </a:xfrm>
            <a:custGeom>
              <a:rect b="b" l="l" r="r" t="t"/>
              <a:pathLst>
                <a:path extrusionOk="0"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52" name="Google Shape;52;p55"/>
            <p:cNvSpPr/>
            <p:nvPr/>
          </p:nvSpPr>
          <p:spPr>
            <a:xfrm rot="-5677511">
              <a:off x="4698352" y="1826078"/>
              <a:ext cx="3299407" cy="440924"/>
            </a:xfrm>
            <a:custGeom>
              <a:rect b="b" l="l" r="r" t="t"/>
              <a:pathLst>
                <a:path extrusionOk="0"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55"/>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54" name="Google Shape;54;p55"/>
          <p:cNvSpPr txBox="1"/>
          <p:nvPr>
            <p:ph type="title"/>
          </p:nvPr>
        </p:nvSpPr>
        <p:spPr>
          <a:xfrm>
            <a:off x="1154954" y="2677645"/>
            <a:ext cx="4351025" cy="228382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4000"/>
              <a:buFont typeface="Century Gothic"/>
              <a:buNone/>
              <a:defRPr b="0" sz="40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55"/>
          <p:cNvSpPr txBox="1"/>
          <p:nvPr>
            <p:ph idx="1" type="body"/>
          </p:nvPr>
        </p:nvSpPr>
        <p:spPr>
          <a:xfrm>
            <a:off x="6895559" y="2677644"/>
            <a:ext cx="3757545" cy="2283824"/>
          </a:xfrm>
          <a:prstGeom prst="rect">
            <a:avLst/>
          </a:prstGeom>
          <a:noFill/>
          <a:ln>
            <a:noFill/>
          </a:ln>
        </p:spPr>
        <p:txBody>
          <a:bodyPr anchorCtr="0" anchor="ctr" bIns="45700" lIns="91425" spcFirstLastPara="1" rIns="91425" wrap="square" tIns="45700">
            <a:normAutofit/>
          </a:bodyPr>
          <a:lstStyle>
            <a:lvl1pPr indent="-228600" lvl="0" marL="457200" algn="l">
              <a:spcBef>
                <a:spcPts val="1000"/>
              </a:spcBef>
              <a:spcAft>
                <a:spcPts val="0"/>
              </a:spcAft>
              <a:buSzPts val="1600"/>
              <a:buNone/>
              <a:defRPr sz="2000" cap="none">
                <a:solidFill>
                  <a:srgbClr val="EE52A4"/>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56" name="Google Shape;56;p55"/>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55"/>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55"/>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55"/>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0" name="Shape 60"/>
        <p:cNvGrpSpPr/>
        <p:nvPr/>
      </p:nvGrpSpPr>
      <p:grpSpPr>
        <a:xfrm>
          <a:off x="0" y="0"/>
          <a:ext cx="0" cy="0"/>
          <a:chOff x="0" y="0"/>
          <a:chExt cx="0" cy="0"/>
        </a:xfrm>
      </p:grpSpPr>
      <p:sp>
        <p:nvSpPr>
          <p:cNvPr id="61" name="Google Shape;61;p56"/>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56"/>
          <p:cNvSpPr txBox="1"/>
          <p:nvPr>
            <p:ph idx="1" type="body"/>
          </p:nvPr>
        </p:nvSpPr>
        <p:spPr>
          <a:xfrm>
            <a:off x="1154954" y="2603500"/>
            <a:ext cx="4825158" cy="3416301"/>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63" name="Google Shape;63;p56"/>
          <p:cNvSpPr txBox="1"/>
          <p:nvPr>
            <p:ph idx="2" type="body"/>
          </p:nvPr>
        </p:nvSpPr>
        <p:spPr>
          <a:xfrm>
            <a:off x="6208712" y="2603500"/>
            <a:ext cx="4825159" cy="3416300"/>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64" name="Google Shape;64;p56"/>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56"/>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56"/>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7" name="Shape 67"/>
        <p:cNvGrpSpPr/>
        <p:nvPr/>
      </p:nvGrpSpPr>
      <p:grpSpPr>
        <a:xfrm>
          <a:off x="0" y="0"/>
          <a:ext cx="0" cy="0"/>
          <a:chOff x="0" y="0"/>
          <a:chExt cx="0" cy="0"/>
        </a:xfrm>
      </p:grpSpPr>
      <p:sp>
        <p:nvSpPr>
          <p:cNvPr id="68" name="Google Shape;68;p57"/>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3600"/>
              <a:buFont typeface="Century Gothic"/>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57"/>
          <p:cNvSpPr txBox="1"/>
          <p:nvPr>
            <p:ph idx="1" type="body"/>
          </p:nvPr>
        </p:nvSpPr>
        <p:spPr>
          <a:xfrm>
            <a:off x="1154954" y="2603500"/>
            <a:ext cx="4825157"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solidFill>
                  <a:schemeClr val="accent1"/>
                </a:solidFill>
              </a:defRPr>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70" name="Google Shape;70;p57"/>
          <p:cNvSpPr txBox="1"/>
          <p:nvPr>
            <p:ph idx="2" type="body"/>
          </p:nvPr>
        </p:nvSpPr>
        <p:spPr>
          <a:xfrm>
            <a:off x="1154954" y="3179762"/>
            <a:ext cx="4825158" cy="2840039"/>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71" name="Google Shape;71;p57"/>
          <p:cNvSpPr txBox="1"/>
          <p:nvPr>
            <p:ph idx="3" type="body"/>
          </p:nvPr>
        </p:nvSpPr>
        <p:spPr>
          <a:xfrm>
            <a:off x="6208712" y="2603500"/>
            <a:ext cx="4825159"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solidFill>
                  <a:schemeClr val="accent1"/>
                </a:solidFill>
              </a:defRPr>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72" name="Google Shape;72;p57"/>
          <p:cNvSpPr txBox="1"/>
          <p:nvPr>
            <p:ph idx="4" type="body"/>
          </p:nvPr>
        </p:nvSpPr>
        <p:spPr>
          <a:xfrm>
            <a:off x="6208712" y="3179762"/>
            <a:ext cx="4825159" cy="2840039"/>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sz="1800"/>
            </a:lvl1pPr>
            <a:lvl2pPr indent="-309880" lvl="1" marL="914400" algn="l">
              <a:spcBef>
                <a:spcPts val="1000"/>
              </a:spcBef>
              <a:spcAft>
                <a:spcPts val="0"/>
              </a:spcAft>
              <a:buSzPts val="1280"/>
              <a:buChar char="►"/>
              <a:defRPr sz="1600"/>
            </a:lvl2pPr>
            <a:lvl3pPr indent="-299719" lvl="2" marL="1371600" algn="l">
              <a:spcBef>
                <a:spcPts val="1000"/>
              </a:spcBef>
              <a:spcAft>
                <a:spcPts val="0"/>
              </a:spcAft>
              <a:buSzPts val="1120"/>
              <a:buChar char="►"/>
              <a:defRPr sz="1400"/>
            </a:lvl3pPr>
            <a:lvl4pPr indent="-289560" lvl="3" marL="1828800" algn="l">
              <a:spcBef>
                <a:spcPts val="1000"/>
              </a:spcBef>
              <a:spcAft>
                <a:spcPts val="0"/>
              </a:spcAft>
              <a:buSzPts val="960"/>
              <a:buChar char="►"/>
              <a:defRPr sz="1200"/>
            </a:lvl4pPr>
            <a:lvl5pPr indent="-289560" lvl="4" marL="2286000" algn="l">
              <a:spcBef>
                <a:spcPts val="1000"/>
              </a:spcBef>
              <a:spcAft>
                <a:spcPts val="0"/>
              </a:spcAft>
              <a:buSzPts val="960"/>
              <a:buChar char="►"/>
              <a:defRPr sz="1200"/>
            </a:lvl5pPr>
            <a:lvl6pPr indent="-289560" lvl="5" marL="2743200" algn="l">
              <a:spcBef>
                <a:spcPts val="1000"/>
              </a:spcBef>
              <a:spcAft>
                <a:spcPts val="0"/>
              </a:spcAft>
              <a:buSzPts val="960"/>
              <a:buChar char="►"/>
              <a:defRPr sz="1200"/>
            </a:lvl6pPr>
            <a:lvl7pPr indent="-289560" lvl="6" marL="3200400" algn="l">
              <a:spcBef>
                <a:spcPts val="1000"/>
              </a:spcBef>
              <a:spcAft>
                <a:spcPts val="0"/>
              </a:spcAft>
              <a:buSzPts val="960"/>
              <a:buChar char="►"/>
              <a:defRPr sz="1200"/>
            </a:lvl7pPr>
            <a:lvl8pPr indent="-289559" lvl="7" marL="3657600" algn="l">
              <a:spcBef>
                <a:spcPts val="1000"/>
              </a:spcBef>
              <a:spcAft>
                <a:spcPts val="0"/>
              </a:spcAft>
              <a:buSzPts val="960"/>
              <a:buChar char="►"/>
              <a:defRPr sz="1200"/>
            </a:lvl8pPr>
            <a:lvl9pPr indent="-289559" lvl="8" marL="4114800" algn="l">
              <a:spcBef>
                <a:spcPts val="1000"/>
              </a:spcBef>
              <a:spcAft>
                <a:spcPts val="0"/>
              </a:spcAft>
              <a:buSzPts val="960"/>
              <a:buChar char="►"/>
              <a:defRPr sz="1200"/>
            </a:lvl9pPr>
          </a:lstStyle>
          <a:p/>
        </p:txBody>
      </p:sp>
      <p:sp>
        <p:nvSpPr>
          <p:cNvPr id="73" name="Google Shape;73;p57"/>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57"/>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57"/>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58"/>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lt2"/>
              </a:buClr>
              <a:buSzPts val="3600"/>
              <a:buFont typeface="Century Gothic"/>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58"/>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58"/>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58"/>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81" name="Shape 81"/>
        <p:cNvGrpSpPr/>
        <p:nvPr/>
      </p:nvGrpSpPr>
      <p:grpSpPr>
        <a:xfrm>
          <a:off x="0" y="0"/>
          <a:ext cx="0" cy="0"/>
          <a:chOff x="0" y="0"/>
          <a:chExt cx="0" cy="0"/>
        </a:xfrm>
      </p:grpSpPr>
      <p:sp>
        <p:nvSpPr>
          <p:cNvPr id="82" name="Google Shape;82;p59"/>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59"/>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59"/>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59"/>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type="objTx">
  <p:cSld name="OBJECT_WITH_CAPTION_TEXT">
    <p:spTree>
      <p:nvGrpSpPr>
        <p:cNvPr id="86" name="Shape 86"/>
        <p:cNvGrpSpPr/>
        <p:nvPr/>
      </p:nvGrpSpPr>
      <p:grpSpPr>
        <a:xfrm>
          <a:off x="0" y="0"/>
          <a:ext cx="0" cy="0"/>
          <a:chOff x="0" y="0"/>
          <a:chExt cx="0" cy="0"/>
        </a:xfrm>
      </p:grpSpPr>
      <p:grpSp>
        <p:nvGrpSpPr>
          <p:cNvPr id="87" name="Google Shape;87;p60"/>
          <p:cNvGrpSpPr/>
          <p:nvPr/>
        </p:nvGrpSpPr>
        <p:grpSpPr>
          <a:xfrm>
            <a:off x="0" y="0"/>
            <a:ext cx="12192000" cy="6858000"/>
            <a:chOff x="0" y="0"/>
            <a:chExt cx="12192000" cy="6858000"/>
          </a:xfrm>
        </p:grpSpPr>
        <p:sp>
          <p:nvSpPr>
            <p:cNvPr id="88" name="Google Shape;88;p60"/>
            <p:cNvSpPr/>
            <p:nvPr/>
          </p:nvSpPr>
          <p:spPr>
            <a:xfrm>
              <a:off x="0" y="0"/>
              <a:ext cx="12192000" cy="6858000"/>
            </a:xfrm>
            <a:prstGeom prst="rect">
              <a:avLst/>
            </a:prstGeom>
            <a:blipFill rotWithShape="1">
              <a:blip r:embed="rId2">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60"/>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60"/>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60"/>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60"/>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60"/>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60"/>
            <p:cNvSpPr/>
            <p:nvPr/>
          </p:nvSpPr>
          <p:spPr>
            <a:xfrm>
              <a:off x="5713412" y="402165"/>
              <a:ext cx="6055253" cy="605367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60"/>
            <p:cNvSpPr/>
            <p:nvPr/>
          </p:nvSpPr>
          <p:spPr>
            <a:xfrm rot="-5677511">
              <a:off x="3140485" y="1826078"/>
              <a:ext cx="3299407" cy="440924"/>
            </a:xfrm>
            <a:custGeom>
              <a:rect b="b" l="l" r="r" t="t"/>
              <a:pathLst>
                <a:path extrusionOk="0"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60"/>
            <p:cNvSpPr/>
            <p:nvPr/>
          </p:nvSpPr>
          <p:spPr>
            <a:xfrm rot="-5400000">
              <a:off x="2229377" y="2801721"/>
              <a:ext cx="6053670" cy="1254558"/>
            </a:xfrm>
            <a:custGeom>
              <a:rect b="b" l="l" r="r" t="t"/>
              <a:pathLst>
                <a:path extrusionOk="0"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97" name="Google Shape;97;p60"/>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98" name="Google Shape;98;p60"/>
          <p:cNvSpPr txBox="1"/>
          <p:nvPr>
            <p:ph type="title"/>
          </p:nvPr>
        </p:nvSpPr>
        <p:spPr>
          <a:xfrm>
            <a:off x="1154955" y="1295400"/>
            <a:ext cx="2793158" cy="16002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chemeClr val="lt2"/>
              </a:buClr>
              <a:buSzPts val="2400"/>
              <a:buFont typeface="Century Gothic"/>
              <a:buNone/>
              <a:defRPr b="0"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60"/>
          <p:cNvSpPr txBox="1"/>
          <p:nvPr>
            <p:ph idx="1" type="body"/>
          </p:nvPr>
        </p:nvSpPr>
        <p:spPr>
          <a:xfrm>
            <a:off x="5781146" y="1447800"/>
            <a:ext cx="5190066" cy="4572000"/>
          </a:xfrm>
          <a:prstGeom prst="rect">
            <a:avLst/>
          </a:prstGeom>
          <a:noFill/>
          <a:ln>
            <a:noFill/>
          </a:ln>
        </p:spPr>
        <p:txBody>
          <a:bodyPr anchorCtr="0" anchor="ctr"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100" name="Google Shape;100;p60"/>
          <p:cNvSpPr txBox="1"/>
          <p:nvPr>
            <p:ph idx="2" type="body"/>
          </p:nvPr>
        </p:nvSpPr>
        <p:spPr>
          <a:xfrm>
            <a:off x="1154954" y="3129280"/>
            <a:ext cx="2793158" cy="2895599"/>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solidFill>
                  <a:srgbClr val="EE52A4"/>
                </a:solidFill>
              </a:defRPr>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101" name="Google Shape;101;p60"/>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60"/>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60"/>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60"/>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105" name="Shape 105"/>
        <p:cNvGrpSpPr/>
        <p:nvPr/>
      </p:nvGrpSpPr>
      <p:grpSpPr>
        <a:xfrm>
          <a:off x="0" y="0"/>
          <a:ext cx="0" cy="0"/>
          <a:chOff x="0" y="0"/>
          <a:chExt cx="0" cy="0"/>
        </a:xfrm>
      </p:grpSpPr>
      <p:grpSp>
        <p:nvGrpSpPr>
          <p:cNvPr id="106" name="Google Shape;106;p61"/>
          <p:cNvGrpSpPr/>
          <p:nvPr/>
        </p:nvGrpSpPr>
        <p:grpSpPr>
          <a:xfrm>
            <a:off x="0" y="0"/>
            <a:ext cx="12192000" cy="6858000"/>
            <a:chOff x="0" y="0"/>
            <a:chExt cx="12192000" cy="6858000"/>
          </a:xfrm>
        </p:grpSpPr>
        <p:sp>
          <p:nvSpPr>
            <p:cNvPr id="107" name="Google Shape;107;p61"/>
            <p:cNvSpPr/>
            <p:nvPr/>
          </p:nvSpPr>
          <p:spPr>
            <a:xfrm>
              <a:off x="0" y="0"/>
              <a:ext cx="12192000" cy="6858000"/>
            </a:xfrm>
            <a:prstGeom prst="rect">
              <a:avLst/>
            </a:prstGeom>
            <a:blipFill rotWithShape="1">
              <a:blip r:embed="rId2">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61"/>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61"/>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61"/>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61"/>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61"/>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61"/>
            <p:cNvSpPr/>
            <p:nvPr/>
          </p:nvSpPr>
          <p:spPr>
            <a:xfrm>
              <a:off x="6172200" y="402165"/>
              <a:ext cx="5596465" cy="605367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61"/>
            <p:cNvSpPr/>
            <p:nvPr/>
          </p:nvSpPr>
          <p:spPr>
            <a:xfrm rot="-5677511">
              <a:off x="4203594" y="1826078"/>
              <a:ext cx="3299407" cy="440924"/>
            </a:xfrm>
            <a:custGeom>
              <a:rect b="b" l="l" r="r" t="t"/>
              <a:pathLst>
                <a:path extrusionOk="0"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61"/>
            <p:cNvSpPr/>
            <p:nvPr/>
          </p:nvSpPr>
          <p:spPr>
            <a:xfrm rot="-5400000">
              <a:off x="3295432" y="2801721"/>
              <a:ext cx="6053670" cy="1254558"/>
            </a:xfrm>
            <a:custGeom>
              <a:rect b="b" l="l" r="r" t="t"/>
              <a:pathLst>
                <a:path extrusionOk="0"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116" name="Google Shape;116;p61"/>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17" name="Google Shape;117;p61"/>
          <p:cNvSpPr txBox="1"/>
          <p:nvPr>
            <p:ph type="title"/>
          </p:nvPr>
        </p:nvSpPr>
        <p:spPr>
          <a:xfrm>
            <a:off x="1154955" y="1693333"/>
            <a:ext cx="3865134" cy="1735667"/>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lt2"/>
              </a:buClr>
              <a:buSzPts val="3600"/>
              <a:buFont typeface="Century Gothic"/>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p61"/>
          <p:cNvSpPr/>
          <p:nvPr>
            <p:ph idx="2" type="pic"/>
          </p:nvPr>
        </p:nvSpPr>
        <p:spPr>
          <a:xfrm>
            <a:off x="6547870" y="1143000"/>
            <a:ext cx="3227193" cy="4572000"/>
          </a:xfrm>
          <a:prstGeom prst="roundRect">
            <a:avLst>
              <a:gd fmla="val 1858" name="adj"/>
            </a:avLst>
          </a:prstGeom>
          <a:noFill/>
          <a:ln>
            <a:noFill/>
          </a:ln>
          <a:effectLst>
            <a:outerShdw blurRad="50800" rotWithShape="0" algn="tl" dir="5400000" dist="50800">
              <a:srgbClr val="000000">
                <a:alpha val="42745"/>
              </a:srgbClr>
            </a:outerShdw>
          </a:effectLst>
        </p:spPr>
      </p:sp>
      <p:sp>
        <p:nvSpPr>
          <p:cNvPr id="119" name="Google Shape;119;p61"/>
          <p:cNvSpPr txBox="1"/>
          <p:nvPr>
            <p:ph idx="1" type="body"/>
          </p:nvPr>
        </p:nvSpPr>
        <p:spPr>
          <a:xfrm>
            <a:off x="1154954" y="3657600"/>
            <a:ext cx="3859212" cy="1371600"/>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solidFill>
                  <a:srgbClr val="EE52A4"/>
                </a:solidFill>
              </a:defRPr>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120" name="Google Shape;120;p61"/>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61"/>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61"/>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61"/>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theme" Target="../theme/theme1.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grpSp>
        <p:nvGrpSpPr>
          <p:cNvPr id="10" name="Google Shape;10;p52"/>
          <p:cNvGrpSpPr/>
          <p:nvPr/>
        </p:nvGrpSpPr>
        <p:grpSpPr>
          <a:xfrm>
            <a:off x="0" y="0"/>
            <a:ext cx="12192000" cy="6858000"/>
            <a:chOff x="0" y="0"/>
            <a:chExt cx="12192000" cy="6858000"/>
          </a:xfrm>
        </p:grpSpPr>
        <p:sp>
          <p:nvSpPr>
            <p:cNvPr id="11" name="Google Shape;11;p52"/>
            <p:cNvSpPr/>
            <p:nvPr/>
          </p:nvSpPr>
          <p:spPr>
            <a:xfrm>
              <a:off x="0" y="0"/>
              <a:ext cx="12192000" cy="6858000"/>
            </a:xfrm>
            <a:prstGeom prst="rect">
              <a:avLst/>
            </a:prstGeom>
            <a:blipFill rotWithShape="1">
              <a:blip r:embed="rId1">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52"/>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52"/>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52"/>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52"/>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52"/>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52"/>
            <p:cNvSpPr/>
            <p:nvPr/>
          </p:nvSpPr>
          <p:spPr>
            <a:xfrm rot="-589932">
              <a:off x="8490951" y="1797517"/>
              <a:ext cx="3299407" cy="440924"/>
            </a:xfrm>
            <a:custGeom>
              <a:rect b="b" l="l" r="r" t="t"/>
              <a:pathLst>
                <a:path extrusionOk="0"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52"/>
            <p:cNvSpPr/>
            <p:nvPr/>
          </p:nvSpPr>
          <p:spPr>
            <a:xfrm>
              <a:off x="459506" y="1866405"/>
              <a:ext cx="11277600" cy="4533900"/>
            </a:xfrm>
            <a:custGeom>
              <a:rect b="b" l="l" r="r" t="t"/>
              <a:pathLst>
                <a:path extrusionOk="0" h="2856" w="7104">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19" name="Google Shape;19;p52"/>
            <p:cNvSpPr/>
            <p:nvPr/>
          </p:nvSpPr>
          <p:spPr>
            <a:xfrm>
              <a:off x="0" y="1587"/>
              <a:ext cx="12192000" cy="6856413"/>
            </a:xfrm>
            <a:custGeom>
              <a:rect b="b" l="l" r="r" t="t"/>
              <a:pathLst>
                <a:path extrusionOk="0"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20" name="Google Shape;20;p52"/>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lt2"/>
              </a:buClr>
              <a:buSzPts val="3600"/>
              <a:buFont typeface="Century Gothic"/>
              <a:buNone/>
              <a:defRPr b="0" i="0" sz="3600" u="none" cap="none" strike="noStrike">
                <a:solidFill>
                  <a:schemeClr val="lt2"/>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21" name="Google Shape;21;p52"/>
          <p:cNvSpPr txBox="1"/>
          <p:nvPr>
            <p:ph idx="1" type="body"/>
          </p:nvPr>
        </p:nvSpPr>
        <p:spPr>
          <a:xfrm>
            <a:off x="1154954" y="2603500"/>
            <a:ext cx="8761413" cy="3416300"/>
          </a:xfrm>
          <a:prstGeom prst="rect">
            <a:avLst/>
          </a:prstGeom>
          <a:noFill/>
          <a:ln>
            <a:noFill/>
          </a:ln>
        </p:spPr>
        <p:txBody>
          <a:bodyPr anchorCtr="0" anchor="t" bIns="45700" lIns="91425" spcFirstLastPara="1" rIns="91425" wrap="square" tIns="45700">
            <a:normAutofit/>
          </a:bodyPr>
          <a:lstStyle>
            <a:lvl1pPr indent="-320040" lvl="0" marL="457200" marR="0" rtl="0" algn="l">
              <a:spcBef>
                <a:spcPts val="1000"/>
              </a:spcBef>
              <a:spcAft>
                <a:spcPts val="0"/>
              </a:spcAft>
              <a:buClr>
                <a:schemeClr val="accent1"/>
              </a:buClr>
              <a:buSzPts val="1440"/>
              <a:buFont typeface="Noto Sans Symbols"/>
              <a:buChar char="►"/>
              <a:defRPr b="0" i="0" sz="1800" u="none" cap="none" strike="noStrike">
                <a:solidFill>
                  <a:srgbClr val="3F3F3F"/>
                </a:solidFill>
                <a:latin typeface="Century Gothic"/>
                <a:ea typeface="Century Gothic"/>
                <a:cs typeface="Century Gothic"/>
                <a:sym typeface="Century Gothic"/>
              </a:defRPr>
            </a:lvl1pPr>
            <a:lvl2pPr indent="-309880" lvl="1" marL="914400" marR="0" rtl="0" algn="l">
              <a:spcBef>
                <a:spcPts val="1000"/>
              </a:spcBef>
              <a:spcAft>
                <a:spcPts val="0"/>
              </a:spcAft>
              <a:buClr>
                <a:schemeClr val="accent1"/>
              </a:buClr>
              <a:buSzPts val="1280"/>
              <a:buFont typeface="Noto Sans Symbols"/>
              <a:buChar char="►"/>
              <a:defRPr b="0" i="0" sz="1600" u="none" cap="none" strike="noStrike">
                <a:solidFill>
                  <a:srgbClr val="3F3F3F"/>
                </a:solidFill>
                <a:latin typeface="Century Gothic"/>
                <a:ea typeface="Century Gothic"/>
                <a:cs typeface="Century Gothic"/>
                <a:sym typeface="Century Gothic"/>
              </a:defRPr>
            </a:lvl2pPr>
            <a:lvl3pPr indent="-299719" lvl="2" marL="1371600" marR="0" rtl="0" algn="l">
              <a:spcBef>
                <a:spcPts val="1000"/>
              </a:spcBef>
              <a:spcAft>
                <a:spcPts val="0"/>
              </a:spcAft>
              <a:buClr>
                <a:schemeClr val="accent1"/>
              </a:buClr>
              <a:buSzPts val="1120"/>
              <a:buFont typeface="Noto Sans Symbols"/>
              <a:buChar char="►"/>
              <a:defRPr b="0" i="0" sz="1400" u="none" cap="none" strike="noStrike">
                <a:solidFill>
                  <a:srgbClr val="3F3F3F"/>
                </a:solidFill>
                <a:latin typeface="Century Gothic"/>
                <a:ea typeface="Century Gothic"/>
                <a:cs typeface="Century Gothic"/>
                <a:sym typeface="Century Gothic"/>
              </a:defRPr>
            </a:lvl3pPr>
            <a:lvl4pPr indent="-289560" lvl="3" marL="18288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Century Gothic"/>
                <a:ea typeface="Century Gothic"/>
                <a:cs typeface="Century Gothic"/>
                <a:sym typeface="Century Gothic"/>
              </a:defRPr>
            </a:lvl4pPr>
            <a:lvl5pPr indent="-289560" lvl="4" marL="22860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Century Gothic"/>
                <a:ea typeface="Century Gothic"/>
                <a:cs typeface="Century Gothic"/>
                <a:sym typeface="Century Gothic"/>
              </a:defRPr>
            </a:lvl5pPr>
            <a:lvl6pPr indent="-289560" lvl="5" marL="27432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Century Gothic"/>
                <a:ea typeface="Century Gothic"/>
                <a:cs typeface="Century Gothic"/>
                <a:sym typeface="Century Gothic"/>
              </a:defRPr>
            </a:lvl6pPr>
            <a:lvl7pPr indent="-289560" lvl="6" marL="32004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Century Gothic"/>
                <a:ea typeface="Century Gothic"/>
                <a:cs typeface="Century Gothic"/>
                <a:sym typeface="Century Gothic"/>
              </a:defRPr>
            </a:lvl7pPr>
            <a:lvl8pPr indent="-289559" lvl="7" marL="36576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Century Gothic"/>
                <a:ea typeface="Century Gothic"/>
                <a:cs typeface="Century Gothic"/>
                <a:sym typeface="Century Gothic"/>
              </a:defRPr>
            </a:lvl8pPr>
            <a:lvl9pPr indent="-289559" lvl="8" marL="41148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Century Gothic"/>
                <a:ea typeface="Century Gothic"/>
                <a:cs typeface="Century Gothic"/>
                <a:sym typeface="Century Gothic"/>
              </a:defRPr>
            </a:lvl9pPr>
          </a:lstStyle>
          <a:p/>
        </p:txBody>
      </p:sp>
      <p:sp>
        <p:nvSpPr>
          <p:cNvPr id="22" name="Google Shape;22;p52"/>
          <p:cNvSpPr txBox="1"/>
          <p:nvPr>
            <p:ph idx="10" type="dt"/>
          </p:nvPr>
        </p:nvSpPr>
        <p:spPr>
          <a:xfrm>
            <a:off x="10653104" y="6391838"/>
            <a:ext cx="990599" cy="304799"/>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1" i="0" sz="1000" u="none" cap="none" strike="noStrike">
                <a:solidFill>
                  <a:schemeClr val="accent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3" name="Google Shape;23;p52"/>
          <p:cNvSpPr txBox="1"/>
          <p:nvPr>
            <p:ph idx="11" type="ftr"/>
          </p:nvPr>
        </p:nvSpPr>
        <p:spPr>
          <a:xfrm>
            <a:off x="561110" y="6391838"/>
            <a:ext cx="3859795" cy="304801"/>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0" sz="1000" u="none" cap="none" strike="noStrike">
                <a:solidFill>
                  <a:schemeClr val="accent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4" name="Google Shape;24;p52"/>
          <p:cNvSpPr/>
          <p:nvPr/>
        </p:nvSpPr>
        <p:spPr>
          <a:xfrm>
            <a:off x="10437812" y="0"/>
            <a:ext cx="685800" cy="1143000"/>
          </a:xfrm>
          <a:prstGeom prst="rect">
            <a:avLst/>
          </a:prstGeom>
          <a:solidFill>
            <a:schemeClr val="accent1"/>
          </a:solidFill>
          <a:ln>
            <a:noFill/>
          </a:ln>
          <a:effectLst>
            <a:outerShdw blurRad="38100" rotWithShape="0" dir="5400000" dist="25400">
              <a:srgbClr val="000000">
                <a:alpha val="4470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52"/>
          <p:cNvSpPr txBox="1"/>
          <p:nvPr>
            <p:ph idx="12" type="sldNum"/>
          </p:nvPr>
        </p:nvSpPr>
        <p:spPr>
          <a:xfrm>
            <a:off x="10352540" y="295729"/>
            <a:ext cx="838199" cy="767687"/>
          </a:xfrm>
          <a:prstGeom prst="rect">
            <a:avLst/>
          </a:prstGeom>
          <a:noFill/>
          <a:ln>
            <a:noFill/>
          </a:ln>
        </p:spPr>
        <p:txBody>
          <a:bodyPr anchorCtr="0" anchor="b" bIns="45700" lIns="91425" spcFirstLastPara="1" rIns="91425" wrap="square" tIns="45700">
            <a:noAutofit/>
          </a:bodyPr>
          <a:lstStyle>
            <a:lvl1pPr indent="0" lvl="0" marL="0" marR="0" rtl="0" algn="ctr">
              <a:spcBef>
                <a:spcPts val="0"/>
              </a:spcBef>
              <a:buNone/>
              <a:defRPr b="0" i="0" sz="2800" u="none" cap="none" strike="noStrike">
                <a:solidFill>
                  <a:schemeClr val="lt1"/>
                </a:solidFill>
                <a:latin typeface="Century Gothic"/>
                <a:ea typeface="Century Gothic"/>
                <a:cs typeface="Century Gothic"/>
                <a:sym typeface="Century Gothic"/>
              </a:defRPr>
            </a:lvl1pPr>
            <a:lvl2pPr indent="0" lvl="1" marL="0" marR="0" rtl="0" algn="ctr">
              <a:spcBef>
                <a:spcPts val="0"/>
              </a:spcBef>
              <a:buNone/>
              <a:defRPr b="0" i="0" sz="2800" u="none" cap="none" strike="noStrike">
                <a:solidFill>
                  <a:schemeClr val="lt1"/>
                </a:solidFill>
                <a:latin typeface="Century Gothic"/>
                <a:ea typeface="Century Gothic"/>
                <a:cs typeface="Century Gothic"/>
                <a:sym typeface="Century Gothic"/>
              </a:defRPr>
            </a:lvl2pPr>
            <a:lvl3pPr indent="0" lvl="2" marL="0" marR="0" rtl="0" algn="ctr">
              <a:spcBef>
                <a:spcPts val="0"/>
              </a:spcBef>
              <a:buNone/>
              <a:defRPr b="0" i="0" sz="2800" u="none" cap="none" strike="noStrike">
                <a:solidFill>
                  <a:schemeClr val="lt1"/>
                </a:solidFill>
                <a:latin typeface="Century Gothic"/>
                <a:ea typeface="Century Gothic"/>
                <a:cs typeface="Century Gothic"/>
                <a:sym typeface="Century Gothic"/>
              </a:defRPr>
            </a:lvl3pPr>
            <a:lvl4pPr indent="0" lvl="3" marL="0" marR="0" rtl="0" algn="ctr">
              <a:spcBef>
                <a:spcPts val="0"/>
              </a:spcBef>
              <a:buNone/>
              <a:defRPr b="0" i="0" sz="2800" u="none" cap="none" strike="noStrike">
                <a:solidFill>
                  <a:schemeClr val="lt1"/>
                </a:solidFill>
                <a:latin typeface="Century Gothic"/>
                <a:ea typeface="Century Gothic"/>
                <a:cs typeface="Century Gothic"/>
                <a:sym typeface="Century Gothic"/>
              </a:defRPr>
            </a:lvl4pPr>
            <a:lvl5pPr indent="0" lvl="4" marL="0" marR="0" rtl="0" algn="ctr">
              <a:spcBef>
                <a:spcPts val="0"/>
              </a:spcBef>
              <a:buNone/>
              <a:defRPr b="0" i="0" sz="2800" u="none" cap="none" strike="noStrike">
                <a:solidFill>
                  <a:schemeClr val="lt1"/>
                </a:solidFill>
                <a:latin typeface="Century Gothic"/>
                <a:ea typeface="Century Gothic"/>
                <a:cs typeface="Century Gothic"/>
                <a:sym typeface="Century Gothic"/>
              </a:defRPr>
            </a:lvl5pPr>
            <a:lvl6pPr indent="0" lvl="5" marL="0" marR="0" rtl="0" algn="ctr">
              <a:spcBef>
                <a:spcPts val="0"/>
              </a:spcBef>
              <a:buNone/>
              <a:defRPr b="0" i="0" sz="2800" u="none" cap="none" strike="noStrike">
                <a:solidFill>
                  <a:schemeClr val="lt1"/>
                </a:solidFill>
                <a:latin typeface="Century Gothic"/>
                <a:ea typeface="Century Gothic"/>
                <a:cs typeface="Century Gothic"/>
                <a:sym typeface="Century Gothic"/>
              </a:defRPr>
            </a:lvl6pPr>
            <a:lvl7pPr indent="0" lvl="6" marL="0" marR="0" rtl="0" algn="ctr">
              <a:spcBef>
                <a:spcPts val="0"/>
              </a:spcBef>
              <a:buNone/>
              <a:defRPr b="0" i="0" sz="2800" u="none" cap="none" strike="noStrike">
                <a:solidFill>
                  <a:schemeClr val="lt1"/>
                </a:solidFill>
                <a:latin typeface="Century Gothic"/>
                <a:ea typeface="Century Gothic"/>
                <a:cs typeface="Century Gothic"/>
                <a:sym typeface="Century Gothic"/>
              </a:defRPr>
            </a:lvl7pPr>
            <a:lvl8pPr indent="0" lvl="7" marL="0" marR="0" rtl="0" algn="ctr">
              <a:spcBef>
                <a:spcPts val="0"/>
              </a:spcBef>
              <a:buNone/>
              <a:defRPr b="0" i="0" sz="2800" u="none" cap="none" strike="noStrike">
                <a:solidFill>
                  <a:schemeClr val="lt1"/>
                </a:solidFill>
                <a:latin typeface="Century Gothic"/>
                <a:ea typeface="Century Gothic"/>
                <a:cs typeface="Century Gothic"/>
                <a:sym typeface="Century Gothic"/>
              </a:defRPr>
            </a:lvl8pPr>
            <a:lvl9pPr indent="0" lvl="8" marL="0" marR="0" rtl="0" algn="ctr">
              <a:spcBef>
                <a:spcPts val="0"/>
              </a:spcBef>
              <a:buNone/>
              <a:defRPr b="0" i="0" sz="2800" u="none" cap="none" strike="noStrike">
                <a:solidFill>
                  <a:schemeClr val="lt1"/>
                </a:solidFill>
                <a:latin typeface="Century Gothic"/>
                <a:ea typeface="Century Gothic"/>
                <a:cs typeface="Century Gothic"/>
                <a:sym typeface="Century Gothic"/>
              </a:defRPr>
            </a:lvl9pPr>
          </a:lstStyle>
          <a:p>
            <a:pPr indent="0" lvl="0" marL="0" rtl="0" algn="ct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grpSp>
        <p:nvGrpSpPr>
          <p:cNvPr id="253" name="Google Shape;253;p1"/>
          <p:cNvGrpSpPr/>
          <p:nvPr/>
        </p:nvGrpSpPr>
        <p:grpSpPr>
          <a:xfrm>
            <a:off x="1154954" y="2080609"/>
            <a:ext cx="10469355" cy="3108610"/>
            <a:chOff x="0" y="-19123"/>
            <a:chExt cx="10469355" cy="3108610"/>
          </a:xfrm>
        </p:grpSpPr>
        <p:sp>
          <p:nvSpPr>
            <p:cNvPr id="254" name="Google Shape;254;p1"/>
            <p:cNvSpPr/>
            <p:nvPr/>
          </p:nvSpPr>
          <p:spPr>
            <a:xfrm>
              <a:off x="0" y="-19123"/>
              <a:ext cx="3089487" cy="3089487"/>
            </a:xfrm>
            <a:prstGeom prst="pie">
              <a:avLst>
                <a:gd fmla="val 5400000" name="adj1"/>
                <a:gd fmla="val 16200000" name="adj2"/>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1"/>
            <p:cNvSpPr/>
            <p:nvPr/>
          </p:nvSpPr>
          <p:spPr>
            <a:xfrm>
              <a:off x="1544743" y="0"/>
              <a:ext cx="8924612" cy="3089487"/>
            </a:xfrm>
            <a:prstGeom prst="rect">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
            <p:cNvSpPr txBox="1"/>
            <p:nvPr/>
          </p:nvSpPr>
          <p:spPr>
            <a:xfrm>
              <a:off x="1544743" y="0"/>
              <a:ext cx="8924612" cy="3089487"/>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Clr>
                  <a:schemeClr val="dk1"/>
                </a:buClr>
                <a:buSzPts val="3200"/>
                <a:buFont typeface="Century Gothic"/>
                <a:buNone/>
              </a:pPr>
              <a:r>
                <a:rPr b="1" i="0" lang="en-US" sz="3200" u="none" cap="none" strike="noStrike">
                  <a:solidFill>
                    <a:schemeClr val="dk1"/>
                  </a:solidFill>
                  <a:latin typeface="Century Gothic"/>
                  <a:ea typeface="Century Gothic"/>
                  <a:cs typeface="Century Gothic"/>
                  <a:sym typeface="Century Gothic"/>
                </a:rPr>
                <a:t>INTERNATIONAL CONFERENCE BY GLOBAL SOUTH DIALOGUE ON ECONOMIC CRIME</a:t>
              </a:r>
              <a:br>
                <a:rPr b="1" i="0" lang="en-US" sz="2900" u="none" cap="none" strike="noStrike">
                  <a:solidFill>
                    <a:schemeClr val="dk1"/>
                  </a:solidFill>
                  <a:latin typeface="Century Gothic"/>
                  <a:ea typeface="Century Gothic"/>
                  <a:cs typeface="Century Gothic"/>
                  <a:sym typeface="Century Gothic"/>
                </a:rPr>
              </a:br>
              <a:r>
                <a:rPr b="1" i="1" lang="en-US" sz="2900" u="none" cap="none" strike="noStrike">
                  <a:solidFill>
                    <a:schemeClr val="dk1"/>
                  </a:solidFill>
                  <a:latin typeface="Century Gothic"/>
                  <a:ea typeface="Century Gothic"/>
                  <a:cs typeface="Century Gothic"/>
                  <a:sym typeface="Century Gothic"/>
                </a:rPr>
                <a:t>Theme: </a:t>
              </a:r>
              <a:r>
                <a:rPr b="0" i="1" lang="en-US" sz="2900" u="none" cap="none" strike="noStrike">
                  <a:solidFill>
                    <a:schemeClr val="dk1"/>
                  </a:solidFill>
                  <a:latin typeface="Century Gothic"/>
                  <a:ea typeface="Century Gothic"/>
                  <a:cs typeface="Century Gothic"/>
                  <a:sym typeface="Century Gothic"/>
                </a:rPr>
                <a:t>Unexplained Wealth: A Global Perspective</a:t>
              </a:r>
              <a:br>
                <a:rPr b="1" i="0" lang="en-US" sz="2900" u="none" cap="none" strike="noStrike">
                  <a:solidFill>
                    <a:schemeClr val="dk1"/>
                  </a:solidFill>
                  <a:latin typeface="Century Gothic"/>
                  <a:ea typeface="Century Gothic"/>
                  <a:cs typeface="Century Gothic"/>
                  <a:sym typeface="Century Gothic"/>
                </a:rPr>
              </a:br>
              <a:r>
                <a:rPr b="1" i="0" lang="en-US" sz="2900" u="none" cap="none" strike="noStrike">
                  <a:solidFill>
                    <a:schemeClr val="dk1"/>
                  </a:solidFill>
                  <a:latin typeface="Century Gothic"/>
                  <a:ea typeface="Century Gothic"/>
                  <a:cs typeface="Century Gothic"/>
                  <a:sym typeface="Century Gothic"/>
                </a:rPr>
                <a:t>TOPIC: </a:t>
              </a:r>
              <a:r>
                <a:rPr b="0" i="0" lang="en-US" sz="2000" u="none" cap="none" strike="noStrike">
                  <a:solidFill>
                    <a:schemeClr val="dk1"/>
                  </a:solidFill>
                  <a:latin typeface="Century Gothic"/>
                  <a:ea typeface="Century Gothic"/>
                  <a:cs typeface="Century Gothic"/>
                  <a:sym typeface="Century Gothic"/>
                </a:rPr>
                <a:t>ASSESSING THE CHALLENGES OF THE LEGAL FRAMEWORK ON UNEXPLAINED WEALTH IN AFRICA: A PERSPECTIVE ON GHANA</a:t>
              </a:r>
              <a:endParaRPr b="0" i="0" sz="2000" u="none" cap="none" strike="noStrike">
                <a:solidFill>
                  <a:schemeClr val="dk1"/>
                </a:solidFill>
                <a:latin typeface="Century Gothic"/>
                <a:ea typeface="Century Gothic"/>
                <a:cs typeface="Century Gothic"/>
                <a:sym typeface="Century Gothic"/>
              </a:endParaRPr>
            </a:p>
          </p:txBody>
        </p:sp>
      </p:grpSp>
      <p:grpSp>
        <p:nvGrpSpPr>
          <p:cNvPr id="257" name="Google Shape;257;p1"/>
          <p:cNvGrpSpPr/>
          <p:nvPr/>
        </p:nvGrpSpPr>
        <p:grpSpPr>
          <a:xfrm>
            <a:off x="1155116" y="4777380"/>
            <a:ext cx="8825334" cy="1520549"/>
            <a:chOff x="161" y="0"/>
            <a:chExt cx="8825334" cy="1520549"/>
          </a:xfrm>
        </p:grpSpPr>
        <p:sp>
          <p:nvSpPr>
            <p:cNvPr id="258" name="Google Shape;258;p1"/>
            <p:cNvSpPr/>
            <p:nvPr/>
          </p:nvSpPr>
          <p:spPr>
            <a:xfrm>
              <a:off x="661924" y="0"/>
              <a:ext cx="7501809" cy="1520549"/>
            </a:xfrm>
            <a:prstGeom prst="rightArrow">
              <a:avLst>
                <a:gd fmla="val 50000" name="adj1"/>
                <a:gd fmla="val 50000" name="adj2"/>
              </a:avLst>
            </a:prstGeom>
            <a:solidFill>
              <a:srgbClr val="E4CA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1"/>
            <p:cNvSpPr/>
            <p:nvPr/>
          </p:nvSpPr>
          <p:spPr>
            <a:xfrm>
              <a:off x="161" y="456165"/>
              <a:ext cx="2572713" cy="608220"/>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1"/>
            <p:cNvSpPr txBox="1"/>
            <p:nvPr/>
          </p:nvSpPr>
          <p:spPr>
            <a:xfrm>
              <a:off x="29852" y="485856"/>
              <a:ext cx="2513331" cy="548838"/>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dk1"/>
                </a:buClr>
                <a:buSzPts val="1500"/>
                <a:buFont typeface="Century Gothic"/>
                <a:buNone/>
              </a:pPr>
              <a:r>
                <a:t/>
              </a:r>
              <a:endParaRPr b="0" i="0" sz="1500" u="none" cap="none" strike="noStrike">
                <a:solidFill>
                  <a:schemeClr val="lt1"/>
                </a:solidFill>
                <a:latin typeface="Century Gothic"/>
                <a:ea typeface="Century Gothic"/>
                <a:cs typeface="Century Gothic"/>
                <a:sym typeface="Century Gothic"/>
              </a:endParaRPr>
            </a:p>
          </p:txBody>
        </p:sp>
        <p:sp>
          <p:nvSpPr>
            <p:cNvPr id="261" name="Google Shape;261;p1"/>
            <p:cNvSpPr/>
            <p:nvPr/>
          </p:nvSpPr>
          <p:spPr>
            <a:xfrm>
              <a:off x="2701511" y="456165"/>
              <a:ext cx="6123984" cy="608220"/>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
            <p:cNvSpPr txBox="1"/>
            <p:nvPr/>
          </p:nvSpPr>
          <p:spPr>
            <a:xfrm>
              <a:off x="2731202" y="485856"/>
              <a:ext cx="6064602" cy="548838"/>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0"/>
                </a:spcBef>
                <a:spcAft>
                  <a:spcPts val="0"/>
                </a:spcAft>
                <a:buClr>
                  <a:schemeClr val="lt1"/>
                </a:buClr>
                <a:buSzPts val="1500"/>
                <a:buFont typeface="Century Gothic"/>
                <a:buNone/>
              </a:pPr>
              <a:r>
                <a:rPr b="1" i="0" lang="en-US" sz="1500" u="none" cap="none" strike="noStrike">
                  <a:solidFill>
                    <a:schemeClr val="lt1"/>
                  </a:solidFill>
                  <a:latin typeface="Century Gothic"/>
                  <a:ea typeface="Century Gothic"/>
                  <a:cs typeface="Century Gothic"/>
                  <a:sym typeface="Century Gothic"/>
                </a:rPr>
                <a:t>Presented by: Francis Kofi Korankye-Sakyi &amp; Joyce Anastasia Sam, University of Cape Coast, Ghana.</a:t>
              </a:r>
              <a:endParaRPr b="0" i="0" sz="15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10"/>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371" name="Google Shape;371;p10"/>
          <p:cNvGrpSpPr/>
          <p:nvPr/>
        </p:nvGrpSpPr>
        <p:grpSpPr>
          <a:xfrm>
            <a:off x="1154954" y="2658291"/>
            <a:ext cx="10764903" cy="4003402"/>
            <a:chOff x="0" y="54792"/>
            <a:chExt cx="10764903" cy="4003402"/>
          </a:xfrm>
        </p:grpSpPr>
        <p:sp>
          <p:nvSpPr>
            <p:cNvPr id="372" name="Google Shape;372;p10"/>
            <p:cNvSpPr/>
            <p:nvPr/>
          </p:nvSpPr>
          <p:spPr>
            <a:xfrm>
              <a:off x="0" y="54792"/>
              <a:ext cx="10764903" cy="863122"/>
            </a:xfrm>
            <a:prstGeom prst="rect">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10"/>
            <p:cNvSpPr txBox="1"/>
            <p:nvPr/>
          </p:nvSpPr>
          <p:spPr>
            <a:xfrm>
              <a:off x="0" y="54792"/>
              <a:ext cx="10764903" cy="863122"/>
            </a:xfrm>
            <a:prstGeom prst="rect">
              <a:avLst/>
            </a:prstGeom>
            <a:noFill/>
            <a:ln>
              <a:noFill/>
            </a:ln>
          </p:spPr>
          <p:txBody>
            <a:bodyPr anchorCtr="0" anchor="ctr" bIns="146300" lIns="256025" spcFirstLastPara="1" rIns="256025" wrap="square" tIns="146300">
              <a:noAutofit/>
            </a:bodyPr>
            <a:lstStyle/>
            <a:p>
              <a:pPr indent="0" lvl="0" marL="0" marR="0" rtl="0" algn="ctr">
                <a:lnSpc>
                  <a:spcPct val="90000"/>
                </a:lnSpc>
                <a:spcBef>
                  <a:spcPts val="0"/>
                </a:spcBef>
                <a:spcAft>
                  <a:spcPts val="0"/>
                </a:spcAft>
                <a:buClr>
                  <a:schemeClr val="lt1"/>
                </a:buClr>
                <a:buSzPts val="3600"/>
                <a:buFont typeface="Century Gothic"/>
                <a:buNone/>
              </a:pPr>
              <a:r>
                <a:rPr b="1" i="0" lang="en-US" sz="3600" u="none" cap="none" strike="noStrike">
                  <a:solidFill>
                    <a:schemeClr val="lt1"/>
                  </a:solidFill>
                  <a:latin typeface="Century Gothic"/>
                  <a:ea typeface="Century Gothic"/>
                  <a:cs typeface="Century Gothic"/>
                  <a:sym typeface="Century Gothic"/>
                </a:rPr>
                <a:t>A Ghanaian perspective</a:t>
              </a:r>
              <a:endParaRPr b="1" i="0" sz="3600" u="none" cap="none" strike="noStrike">
                <a:solidFill>
                  <a:schemeClr val="lt1"/>
                </a:solidFill>
                <a:latin typeface="Century Gothic"/>
                <a:ea typeface="Century Gothic"/>
                <a:cs typeface="Century Gothic"/>
                <a:sym typeface="Century Gothic"/>
              </a:endParaRPr>
            </a:p>
          </p:txBody>
        </p:sp>
        <p:sp>
          <p:nvSpPr>
            <p:cNvPr id="374" name="Google Shape;374;p10"/>
            <p:cNvSpPr/>
            <p:nvPr/>
          </p:nvSpPr>
          <p:spPr>
            <a:xfrm>
              <a:off x="0" y="917914"/>
              <a:ext cx="10764903" cy="3140280"/>
            </a:xfrm>
            <a:prstGeom prst="rect">
              <a:avLst/>
            </a:prstGeom>
            <a:solidFill>
              <a:srgbClr val="E4CAD2">
                <a:alpha val="89803"/>
              </a:srgbClr>
            </a:solidFill>
            <a:ln cap="rnd" cmpd="sng" w="19050">
              <a:solidFill>
                <a:srgbClr val="E4CAD2">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10"/>
            <p:cNvSpPr txBox="1"/>
            <p:nvPr/>
          </p:nvSpPr>
          <p:spPr>
            <a:xfrm>
              <a:off x="0" y="917914"/>
              <a:ext cx="10764903" cy="3140280"/>
            </a:xfrm>
            <a:prstGeom prst="rect">
              <a:avLst/>
            </a:prstGeom>
            <a:noFill/>
            <a:ln>
              <a:noFill/>
            </a:ln>
          </p:spPr>
          <p:txBody>
            <a:bodyPr anchorCtr="0" anchor="t" bIns="176000" lIns="117325" spcFirstLastPara="1" rIns="156450" wrap="square" tIns="117325">
              <a:noAutofit/>
            </a:bodyPr>
            <a:lstStyle/>
            <a:p>
              <a:pPr indent="-228600" lvl="1" marL="228600" marR="0" rtl="0" algn="l">
                <a:lnSpc>
                  <a:spcPct val="90000"/>
                </a:lnSpc>
                <a:spcBef>
                  <a:spcPts val="0"/>
                </a:spcBef>
                <a:spcAft>
                  <a:spcPts val="0"/>
                </a:spcAft>
                <a:buClr>
                  <a:schemeClr val="dk1"/>
                </a:buClr>
                <a:buSzPts val="2200"/>
                <a:buFont typeface="Century Gothic"/>
                <a:buChar char="•"/>
              </a:pPr>
              <a:r>
                <a:rPr b="0" i="0" lang="en-US" sz="2200" u="none" cap="none" strike="noStrike">
                  <a:solidFill>
                    <a:schemeClr val="dk1"/>
                  </a:solidFill>
                  <a:latin typeface="Century Gothic"/>
                  <a:ea typeface="Century Gothic"/>
                  <a:cs typeface="Century Gothic"/>
                  <a:sym typeface="Century Gothic"/>
                </a:rPr>
                <a:t>“If we are to place unexplained wealth in proper context, I will say that if the person cannot reasonably explain as matched against his lawful income the amount of money in question, then that aspect, in my opinion, should be criminalised. But if you can reasonably explain how you came by that amount of money, then that should be acceptable.</a:t>
              </a:r>
              <a:endParaRPr b="0" i="0" sz="22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30"/>
                </a:spcBef>
                <a:spcAft>
                  <a:spcPts val="0"/>
                </a:spcAft>
                <a:buClr>
                  <a:schemeClr val="dk1"/>
                </a:buClr>
                <a:buSzPts val="2200"/>
                <a:buFont typeface="Century Gothic"/>
                <a:buChar char="•"/>
              </a:pPr>
              <a:r>
                <a:rPr b="0" i="0" lang="en-US" sz="2200" u="none" cap="none" strike="noStrike">
                  <a:solidFill>
                    <a:schemeClr val="dk1"/>
                  </a:solidFill>
                  <a:latin typeface="Century Gothic"/>
                  <a:ea typeface="Century Gothic"/>
                  <a:cs typeface="Century Gothic"/>
                  <a:sym typeface="Century Gothic"/>
                </a:rPr>
                <a:t>“If I were to place the burden on you; matched against your lawful income, and you cannot reasonably explain the shortfall as to how your lawful income falls short of your wealth, then I will be asking you questions and calling you in,” (</a:t>
              </a:r>
              <a:r>
                <a:rPr b="1" i="0" lang="en-US" sz="2200" u="none" cap="none" strike="noStrike">
                  <a:solidFill>
                    <a:schemeClr val="dk1"/>
                  </a:solidFill>
                  <a:latin typeface="Century Gothic"/>
                  <a:ea typeface="Century Gothic"/>
                  <a:cs typeface="Century Gothic"/>
                  <a:sym typeface="Century Gothic"/>
                </a:rPr>
                <a:t>Kissi Adjabin, SP, Ghana).</a:t>
              </a:r>
              <a:endParaRPr b="0" i="0" sz="22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11"/>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381" name="Google Shape;381;p11"/>
          <p:cNvGrpSpPr/>
          <p:nvPr/>
        </p:nvGrpSpPr>
        <p:grpSpPr>
          <a:xfrm>
            <a:off x="1154954" y="2603500"/>
            <a:ext cx="8825660" cy="3416300"/>
            <a:chOff x="0" y="0"/>
            <a:chExt cx="8825660" cy="3416300"/>
          </a:xfrm>
        </p:grpSpPr>
        <p:sp>
          <p:nvSpPr>
            <p:cNvPr id="382" name="Google Shape;382;p11"/>
            <p:cNvSpPr/>
            <p:nvPr/>
          </p:nvSpPr>
          <p:spPr>
            <a:xfrm rot="-5400000">
              <a:off x="2704679" y="-2704679"/>
              <a:ext cx="3416300" cy="8825659"/>
            </a:xfrm>
            <a:prstGeom prst="flowChartManualOperation">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11"/>
            <p:cNvSpPr txBox="1"/>
            <p:nvPr/>
          </p:nvSpPr>
          <p:spPr>
            <a:xfrm>
              <a:off x="0" y="683260"/>
              <a:ext cx="8825659" cy="2049780"/>
            </a:xfrm>
            <a:prstGeom prst="rect">
              <a:avLst/>
            </a:prstGeom>
            <a:noFill/>
            <a:ln>
              <a:noFill/>
            </a:ln>
          </p:spPr>
          <p:txBody>
            <a:bodyPr anchorCtr="0" anchor="ctr" bIns="0" lIns="247650" spcFirstLastPara="1" rIns="246050" wrap="square" tIns="0">
              <a:noAutofit/>
            </a:bodyPr>
            <a:lstStyle/>
            <a:p>
              <a:pPr indent="0" lvl="0" marL="0" marR="0" rtl="0" algn="ctr">
                <a:lnSpc>
                  <a:spcPct val="90000"/>
                </a:lnSpc>
                <a:spcBef>
                  <a:spcPts val="0"/>
                </a:spcBef>
                <a:spcAft>
                  <a:spcPts val="0"/>
                </a:spcAft>
                <a:buClr>
                  <a:schemeClr val="lt1"/>
                </a:buClr>
                <a:buSzPts val="3900"/>
                <a:buFont typeface="Century Gothic"/>
                <a:buNone/>
              </a:pPr>
              <a:r>
                <a:rPr b="1" i="0" lang="en-US" sz="3900" u="none" cap="none" strike="noStrike">
                  <a:solidFill>
                    <a:schemeClr val="lt1"/>
                  </a:solidFill>
                  <a:latin typeface="Century Gothic"/>
                  <a:ea typeface="Century Gothic"/>
                  <a:cs typeface="Century Gothic"/>
                  <a:sym typeface="Century Gothic"/>
                </a:rPr>
                <a:t>Unexplained wealth </a:t>
              </a:r>
              <a:r>
                <a:rPr b="0" i="0" lang="en-US" sz="3900" u="none" cap="none" strike="noStrike">
                  <a:solidFill>
                    <a:schemeClr val="lt1"/>
                  </a:solidFill>
                  <a:latin typeface="Century Gothic"/>
                  <a:ea typeface="Century Gothic"/>
                  <a:cs typeface="Century Gothic"/>
                  <a:sym typeface="Century Gothic"/>
                </a:rPr>
                <a:t>= value of a person’s wealth – value of a person’s lawfully acquired wealth</a:t>
              </a:r>
              <a:r>
                <a:rPr b="1" i="0" lang="en-US" sz="3900" u="none" cap="none" strike="noStrike">
                  <a:solidFill>
                    <a:schemeClr val="lt1"/>
                  </a:solidFill>
                  <a:latin typeface="Century Gothic"/>
                  <a:ea typeface="Century Gothic"/>
                  <a:cs typeface="Century Gothic"/>
                  <a:sym typeface="Century Gothic"/>
                </a:rPr>
                <a:t>. </a:t>
              </a:r>
              <a:endParaRPr b="0" i="0" sz="39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12"/>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389" name="Google Shape;389;p12"/>
          <p:cNvGrpSpPr/>
          <p:nvPr/>
        </p:nvGrpSpPr>
        <p:grpSpPr>
          <a:xfrm>
            <a:off x="1155700" y="2605545"/>
            <a:ext cx="10491469" cy="3964660"/>
            <a:chOff x="0" y="2045"/>
            <a:chExt cx="10491469" cy="3964660"/>
          </a:xfrm>
        </p:grpSpPr>
        <p:sp>
          <p:nvSpPr>
            <p:cNvPr id="390" name="Google Shape;390;p12"/>
            <p:cNvSpPr/>
            <p:nvPr/>
          </p:nvSpPr>
          <p:spPr>
            <a:xfrm rot="5400000">
              <a:off x="-471022" y="1297578"/>
              <a:ext cx="3140149" cy="2198104"/>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12"/>
            <p:cNvSpPr txBox="1"/>
            <p:nvPr/>
          </p:nvSpPr>
          <p:spPr>
            <a:xfrm>
              <a:off x="1" y="1925607"/>
              <a:ext cx="2198104" cy="942045"/>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3200"/>
                <a:buFont typeface="Century Gothic"/>
                <a:buNone/>
              </a:pPr>
              <a:r>
                <a:rPr b="1" i="0" lang="en-US" sz="3200" u="none" cap="none" strike="noStrike">
                  <a:solidFill>
                    <a:schemeClr val="lt1"/>
                  </a:solidFill>
                  <a:latin typeface="Century Gothic"/>
                  <a:ea typeface="Century Gothic"/>
                  <a:cs typeface="Century Gothic"/>
                  <a:sym typeface="Century Gothic"/>
                </a:rPr>
                <a:t>Financial Crime</a:t>
              </a:r>
              <a:endParaRPr b="1" i="0" sz="3200" u="none" cap="none" strike="noStrike">
                <a:solidFill>
                  <a:schemeClr val="lt1"/>
                </a:solidFill>
                <a:latin typeface="Century Gothic"/>
                <a:ea typeface="Century Gothic"/>
                <a:cs typeface="Century Gothic"/>
                <a:sym typeface="Century Gothic"/>
              </a:endParaRPr>
            </a:p>
          </p:txBody>
        </p:sp>
        <p:sp>
          <p:nvSpPr>
            <p:cNvPr id="392" name="Google Shape;392;p12"/>
            <p:cNvSpPr/>
            <p:nvPr/>
          </p:nvSpPr>
          <p:spPr>
            <a:xfrm rot="5400000">
              <a:off x="4499727" y="-2299578"/>
              <a:ext cx="3690119" cy="8293365"/>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12"/>
            <p:cNvSpPr txBox="1"/>
            <p:nvPr/>
          </p:nvSpPr>
          <p:spPr>
            <a:xfrm>
              <a:off x="2198105" y="182181"/>
              <a:ext cx="8113228" cy="3329845"/>
            </a:xfrm>
            <a:prstGeom prst="rect">
              <a:avLst/>
            </a:prstGeom>
            <a:noFill/>
            <a:ln>
              <a:noFill/>
            </a:ln>
          </p:spPr>
          <p:txBody>
            <a:bodyPr anchorCtr="0" anchor="ctr" bIns="12700" lIns="142225" spcFirstLastPara="1" rIns="12700" wrap="square" tIns="12700">
              <a:noAutofit/>
            </a:bodyPr>
            <a:lstStyle/>
            <a:p>
              <a:pPr indent="-228600" lvl="1" marL="228600" marR="0" rtl="0" algn="l">
                <a:lnSpc>
                  <a:spcPct val="90000"/>
                </a:lnSpc>
                <a:spcBef>
                  <a:spcPts val="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Financial crime can be said to include “any offence involving fraud or dishonesty; misconduct in, or misuse of information relating to, a financial market; or handling the proceeds of crime” </a:t>
              </a:r>
              <a:r>
                <a:rPr b="1" i="0" lang="en-US" sz="2000" u="none" cap="none" strike="noStrike">
                  <a:solidFill>
                    <a:schemeClr val="dk1"/>
                  </a:solidFill>
                  <a:latin typeface="Century Gothic"/>
                  <a:ea typeface="Century Gothic"/>
                  <a:cs typeface="Century Gothic"/>
                  <a:sym typeface="Century Gothic"/>
                </a:rPr>
                <a:t>(Financial Services and Markets Act 2000, s 6(3).)</a:t>
              </a:r>
              <a:endParaRPr b="1" i="0" sz="2000" u="none" cap="none" strike="noStrike">
                <a:solidFill>
                  <a:schemeClr val="dk1"/>
                </a:solidFill>
                <a:latin typeface="Century Gothic"/>
                <a:ea typeface="Century Gothic"/>
                <a:cs typeface="Century Gothic"/>
                <a:sym typeface="Century Gothic"/>
              </a:endParaRPr>
            </a:p>
            <a:p>
              <a:pPr indent="-101600" lvl="1" marL="228600" marR="0" rtl="0" algn="l">
                <a:lnSpc>
                  <a:spcPct val="90000"/>
                </a:lnSpc>
                <a:spcBef>
                  <a:spcPts val="300"/>
                </a:spcBef>
                <a:spcAft>
                  <a:spcPts val="0"/>
                </a:spcAft>
                <a:buClr>
                  <a:schemeClr val="dk1"/>
                </a:buClr>
                <a:buSzPts val="2000"/>
                <a:buFont typeface="Century Gothic"/>
                <a:buNone/>
              </a:pPr>
              <a:r>
                <a:t/>
              </a:r>
              <a:endParaRPr b="0" i="0" sz="20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0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The Federal Bureau of Investigation defines financial crime as including the criminal activities of corporate fraud, commodities and securities fraud, mortgage fraud, healthcare fraud, financial institution fraud, insurance fraud, mass marketing fraud and money laundering. </a:t>
              </a:r>
              <a:endParaRPr b="0" i="0" sz="2000" u="none" cap="none" strike="noStrike">
                <a:solidFill>
                  <a:schemeClr val="dk1"/>
                </a:solidFill>
                <a:latin typeface="Century Gothic"/>
                <a:ea typeface="Century Gothic"/>
                <a:cs typeface="Century Gothic"/>
                <a:sym typeface="Century Gothic"/>
              </a:endParaRPr>
            </a:p>
            <a:p>
              <a:pPr indent="-101600" lvl="1" marL="228600" marR="0" rtl="0" algn="l">
                <a:lnSpc>
                  <a:spcPct val="90000"/>
                </a:lnSpc>
                <a:spcBef>
                  <a:spcPts val="300"/>
                </a:spcBef>
                <a:spcAft>
                  <a:spcPts val="0"/>
                </a:spcAft>
                <a:buClr>
                  <a:schemeClr val="dk1"/>
                </a:buClr>
                <a:buSzPts val="2000"/>
                <a:buFont typeface="Century Gothic"/>
                <a:buNone/>
              </a:pPr>
              <a:r>
                <a:t/>
              </a:r>
              <a:endParaRPr b="0" i="0" sz="20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0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“economic crime” and “illicit finance”</a:t>
              </a:r>
              <a:endParaRPr b="0" i="0" sz="20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13"/>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400" name="Google Shape;400;p13"/>
          <p:cNvGrpSpPr/>
          <p:nvPr/>
        </p:nvGrpSpPr>
        <p:grpSpPr>
          <a:xfrm>
            <a:off x="1157515" y="2649934"/>
            <a:ext cx="10807879" cy="3947001"/>
            <a:chOff x="1815" y="261064"/>
            <a:chExt cx="10807879" cy="3947001"/>
          </a:xfrm>
        </p:grpSpPr>
        <p:sp>
          <p:nvSpPr>
            <p:cNvPr id="401" name="Google Shape;401;p13"/>
            <p:cNvSpPr/>
            <p:nvPr/>
          </p:nvSpPr>
          <p:spPr>
            <a:xfrm>
              <a:off x="5405754" y="1702907"/>
              <a:ext cx="3962096" cy="605573"/>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402" name="Google Shape;402;p13"/>
            <p:cNvSpPr/>
            <p:nvPr/>
          </p:nvSpPr>
          <p:spPr>
            <a:xfrm>
              <a:off x="5405754" y="1702907"/>
              <a:ext cx="293487" cy="605573"/>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403" name="Google Shape;403;p13"/>
            <p:cNvSpPr/>
            <p:nvPr/>
          </p:nvSpPr>
          <p:spPr>
            <a:xfrm>
              <a:off x="1737145" y="1702907"/>
              <a:ext cx="3668609" cy="605573"/>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404" name="Google Shape;404;p13"/>
            <p:cNvSpPr/>
            <p:nvPr/>
          </p:nvSpPr>
          <p:spPr>
            <a:xfrm>
              <a:off x="2980128" y="261064"/>
              <a:ext cx="4851252" cy="144184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13"/>
            <p:cNvSpPr txBox="1"/>
            <p:nvPr/>
          </p:nvSpPr>
          <p:spPr>
            <a:xfrm>
              <a:off x="2980128" y="261064"/>
              <a:ext cx="4851252" cy="1441842"/>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lt1"/>
                </a:buClr>
                <a:buSzPts val="2800"/>
                <a:buFont typeface="Century Gothic"/>
                <a:buNone/>
              </a:pPr>
              <a:r>
                <a:rPr b="1" i="0" lang="en-US" sz="2800" u="none" cap="none" strike="noStrike">
                  <a:solidFill>
                    <a:schemeClr val="lt1"/>
                  </a:solidFill>
                  <a:latin typeface="Century Gothic"/>
                  <a:ea typeface="Century Gothic"/>
                  <a:cs typeface="Century Gothic"/>
                  <a:sym typeface="Century Gothic"/>
                </a:rPr>
                <a:t>Unexplained wealth may be gotten through unlawful means</a:t>
              </a:r>
              <a:r>
                <a:rPr b="0" i="0" lang="en-US" sz="2800" u="none" cap="none" strike="noStrike">
                  <a:solidFill>
                    <a:schemeClr val="lt1"/>
                  </a:solidFill>
                  <a:latin typeface="Century Gothic"/>
                  <a:ea typeface="Century Gothic"/>
                  <a:cs typeface="Century Gothic"/>
                  <a:sym typeface="Century Gothic"/>
                </a:rPr>
                <a:t>:</a:t>
              </a:r>
              <a:endParaRPr b="0" i="0" sz="2800" u="none" cap="none" strike="noStrike">
                <a:solidFill>
                  <a:schemeClr val="lt1"/>
                </a:solidFill>
                <a:latin typeface="Century Gothic"/>
                <a:ea typeface="Century Gothic"/>
                <a:cs typeface="Century Gothic"/>
                <a:sym typeface="Century Gothic"/>
              </a:endParaRPr>
            </a:p>
          </p:txBody>
        </p:sp>
        <p:sp>
          <p:nvSpPr>
            <p:cNvPr id="406" name="Google Shape;406;p13"/>
            <p:cNvSpPr/>
            <p:nvPr/>
          </p:nvSpPr>
          <p:spPr>
            <a:xfrm>
              <a:off x="1815" y="2308481"/>
              <a:ext cx="3470659" cy="184446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13"/>
            <p:cNvSpPr txBox="1"/>
            <p:nvPr/>
          </p:nvSpPr>
          <p:spPr>
            <a:xfrm>
              <a:off x="1815" y="2308481"/>
              <a:ext cx="3470659" cy="1844462"/>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3200"/>
                <a:buFont typeface="Century Gothic"/>
                <a:buNone/>
              </a:pPr>
              <a:r>
                <a:rPr b="0" i="0" lang="en-US" sz="3200" u="none" cap="none" strike="noStrike">
                  <a:solidFill>
                    <a:schemeClr val="lt1"/>
                  </a:solidFill>
                  <a:latin typeface="Century Gothic"/>
                  <a:ea typeface="Century Gothic"/>
                  <a:cs typeface="Century Gothic"/>
                  <a:sym typeface="Century Gothic"/>
                </a:rPr>
                <a:t>Trafficking in illicit drugs or substances</a:t>
              </a:r>
              <a:endParaRPr b="0" i="0" sz="3200" u="none" cap="none" strike="noStrike">
                <a:solidFill>
                  <a:schemeClr val="lt1"/>
                </a:solidFill>
                <a:latin typeface="Century Gothic"/>
                <a:ea typeface="Century Gothic"/>
                <a:cs typeface="Century Gothic"/>
                <a:sym typeface="Century Gothic"/>
              </a:endParaRPr>
            </a:p>
          </p:txBody>
        </p:sp>
        <p:sp>
          <p:nvSpPr>
            <p:cNvPr id="408" name="Google Shape;408;p13"/>
            <p:cNvSpPr/>
            <p:nvPr/>
          </p:nvSpPr>
          <p:spPr>
            <a:xfrm>
              <a:off x="4078048" y="2308481"/>
              <a:ext cx="3242386" cy="1899584"/>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13"/>
            <p:cNvSpPr txBox="1"/>
            <p:nvPr/>
          </p:nvSpPr>
          <p:spPr>
            <a:xfrm>
              <a:off x="4078048" y="2308481"/>
              <a:ext cx="3242386" cy="1899584"/>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lt1"/>
                </a:buClr>
                <a:buSzPts val="2800"/>
                <a:buFont typeface="Century Gothic"/>
                <a:buNone/>
              </a:pPr>
              <a:r>
                <a:rPr b="0" i="0" lang="en-US" sz="2800" u="none" cap="none" strike="noStrike">
                  <a:solidFill>
                    <a:schemeClr val="lt1"/>
                  </a:solidFill>
                  <a:latin typeface="Century Gothic"/>
                  <a:ea typeface="Century Gothic"/>
                  <a:cs typeface="Century Gothic"/>
                  <a:sym typeface="Century Gothic"/>
                </a:rPr>
                <a:t>Corruption/Bribery</a:t>
              </a:r>
              <a:endParaRPr b="0" i="0" sz="2800" u="none" cap="none" strike="noStrike">
                <a:solidFill>
                  <a:schemeClr val="lt1"/>
                </a:solidFill>
                <a:latin typeface="Century Gothic"/>
                <a:ea typeface="Century Gothic"/>
                <a:cs typeface="Century Gothic"/>
                <a:sym typeface="Century Gothic"/>
              </a:endParaRPr>
            </a:p>
          </p:txBody>
        </p:sp>
        <p:sp>
          <p:nvSpPr>
            <p:cNvPr id="410" name="Google Shape;410;p13"/>
            <p:cNvSpPr/>
            <p:nvPr/>
          </p:nvSpPr>
          <p:spPr>
            <a:xfrm>
              <a:off x="7926009" y="2308481"/>
              <a:ext cx="2883685" cy="184786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13"/>
            <p:cNvSpPr txBox="1"/>
            <p:nvPr/>
          </p:nvSpPr>
          <p:spPr>
            <a:xfrm>
              <a:off x="7926009" y="2308481"/>
              <a:ext cx="2883685" cy="1847865"/>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Money laundering/terrorist financing</a:t>
              </a:r>
              <a:endParaRPr b="0" i="0" sz="24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14"/>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417" name="Google Shape;417;p14"/>
          <p:cNvGrpSpPr/>
          <p:nvPr/>
        </p:nvGrpSpPr>
        <p:grpSpPr>
          <a:xfrm>
            <a:off x="1155668" y="3363935"/>
            <a:ext cx="10639377" cy="2505028"/>
            <a:chOff x="714" y="760435"/>
            <a:chExt cx="10639377" cy="2505028"/>
          </a:xfrm>
        </p:grpSpPr>
        <p:sp>
          <p:nvSpPr>
            <p:cNvPr id="418" name="Google Shape;418;p14"/>
            <p:cNvSpPr/>
            <p:nvPr/>
          </p:nvSpPr>
          <p:spPr>
            <a:xfrm>
              <a:off x="714" y="760435"/>
              <a:ext cx="3110929" cy="2505028"/>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14"/>
            <p:cNvSpPr txBox="1"/>
            <p:nvPr/>
          </p:nvSpPr>
          <p:spPr>
            <a:xfrm>
              <a:off x="714" y="760435"/>
              <a:ext cx="3110929" cy="2505028"/>
            </a:xfrm>
            <a:prstGeom prst="rect">
              <a:avLst/>
            </a:prstGeom>
            <a:noFill/>
            <a:ln>
              <a:noFill/>
            </a:ln>
          </p:spPr>
          <p:txBody>
            <a:bodyPr anchorCtr="0" anchor="ctr" bIns="31750" lIns="31750" spcFirstLastPara="1" rIns="31750" wrap="square" tIns="31750">
              <a:noAutofit/>
            </a:bodyPr>
            <a:lstStyle/>
            <a:p>
              <a:pPr indent="0" lvl="0" marL="0" marR="0" rtl="0" algn="ctr">
                <a:lnSpc>
                  <a:spcPct val="90000"/>
                </a:lnSpc>
                <a:spcBef>
                  <a:spcPts val="0"/>
                </a:spcBef>
                <a:spcAft>
                  <a:spcPts val="0"/>
                </a:spcAft>
                <a:buClr>
                  <a:schemeClr val="lt1"/>
                </a:buClr>
                <a:buSzPts val="5000"/>
                <a:buFont typeface="Century Gothic"/>
                <a:buNone/>
              </a:pPr>
              <a:r>
                <a:rPr b="0" i="0" lang="en-US" sz="5000" u="none" cap="none" strike="noStrike">
                  <a:solidFill>
                    <a:schemeClr val="lt1"/>
                  </a:solidFill>
                  <a:latin typeface="Century Gothic"/>
                  <a:ea typeface="Century Gothic"/>
                  <a:cs typeface="Century Gothic"/>
                  <a:sym typeface="Century Gothic"/>
                </a:rPr>
                <a:t>Theft or fraud</a:t>
              </a:r>
              <a:endParaRPr b="0" i="0" sz="5000" u="none" cap="none" strike="noStrike">
                <a:solidFill>
                  <a:schemeClr val="lt1"/>
                </a:solidFill>
                <a:latin typeface="Century Gothic"/>
                <a:ea typeface="Century Gothic"/>
                <a:cs typeface="Century Gothic"/>
                <a:sym typeface="Century Gothic"/>
              </a:endParaRPr>
            </a:p>
          </p:txBody>
        </p:sp>
        <p:sp>
          <p:nvSpPr>
            <p:cNvPr id="420" name="Google Shape;420;p14"/>
            <p:cNvSpPr/>
            <p:nvPr/>
          </p:nvSpPr>
          <p:spPr>
            <a:xfrm>
              <a:off x="3764938" y="760435"/>
              <a:ext cx="3110929" cy="2450509"/>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14"/>
            <p:cNvSpPr txBox="1"/>
            <p:nvPr/>
          </p:nvSpPr>
          <p:spPr>
            <a:xfrm>
              <a:off x="3764938" y="760435"/>
              <a:ext cx="3110929" cy="2450509"/>
            </a:xfrm>
            <a:prstGeom prst="rect">
              <a:avLst/>
            </a:prstGeom>
            <a:noFill/>
            <a:ln>
              <a:noFill/>
            </a:ln>
          </p:spPr>
          <p:txBody>
            <a:bodyPr anchorCtr="0" anchor="ctr" bIns="31750" lIns="31750" spcFirstLastPara="1" rIns="31750" wrap="square" tIns="31750">
              <a:noAutofit/>
            </a:bodyPr>
            <a:lstStyle/>
            <a:p>
              <a:pPr indent="0" lvl="0" marL="0" marR="0" rtl="0" algn="ctr">
                <a:lnSpc>
                  <a:spcPct val="90000"/>
                </a:lnSpc>
                <a:spcBef>
                  <a:spcPts val="0"/>
                </a:spcBef>
                <a:spcAft>
                  <a:spcPts val="0"/>
                </a:spcAft>
                <a:buClr>
                  <a:schemeClr val="lt1"/>
                </a:buClr>
                <a:buSzPts val="5000"/>
                <a:buFont typeface="Century Gothic"/>
                <a:buNone/>
              </a:pPr>
              <a:r>
                <a:rPr b="0" i="0" lang="en-US" sz="5000" u="none" cap="none" strike="noStrike">
                  <a:solidFill>
                    <a:schemeClr val="lt1"/>
                  </a:solidFill>
                  <a:latin typeface="Century Gothic"/>
                  <a:ea typeface="Century Gothic"/>
                  <a:cs typeface="Century Gothic"/>
                  <a:sym typeface="Century Gothic"/>
                </a:rPr>
                <a:t>Blackmail or extortion</a:t>
              </a:r>
              <a:endParaRPr b="0" i="0" sz="5000" u="none" cap="none" strike="noStrike">
                <a:solidFill>
                  <a:schemeClr val="lt1"/>
                </a:solidFill>
                <a:latin typeface="Century Gothic"/>
                <a:ea typeface="Century Gothic"/>
                <a:cs typeface="Century Gothic"/>
                <a:sym typeface="Century Gothic"/>
              </a:endParaRPr>
            </a:p>
          </p:txBody>
        </p:sp>
        <p:sp>
          <p:nvSpPr>
            <p:cNvPr id="422" name="Google Shape;422;p14"/>
            <p:cNvSpPr/>
            <p:nvPr/>
          </p:nvSpPr>
          <p:spPr>
            <a:xfrm>
              <a:off x="7529162" y="760435"/>
              <a:ext cx="3110929" cy="2336214"/>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14"/>
            <p:cNvSpPr txBox="1"/>
            <p:nvPr/>
          </p:nvSpPr>
          <p:spPr>
            <a:xfrm>
              <a:off x="7529162" y="760435"/>
              <a:ext cx="3110929" cy="2336214"/>
            </a:xfrm>
            <a:prstGeom prst="rect">
              <a:avLst/>
            </a:prstGeom>
            <a:noFill/>
            <a:ln>
              <a:noFill/>
            </a:ln>
          </p:spPr>
          <p:txBody>
            <a:bodyPr anchorCtr="0" anchor="ctr" bIns="31750" lIns="31750" spcFirstLastPara="1" rIns="31750" wrap="square" tIns="31750">
              <a:noAutofit/>
            </a:bodyPr>
            <a:lstStyle/>
            <a:p>
              <a:pPr indent="0" lvl="0" marL="0" marR="0" rtl="0" algn="ctr">
                <a:lnSpc>
                  <a:spcPct val="90000"/>
                </a:lnSpc>
                <a:spcBef>
                  <a:spcPts val="0"/>
                </a:spcBef>
                <a:spcAft>
                  <a:spcPts val="0"/>
                </a:spcAft>
                <a:buClr>
                  <a:schemeClr val="lt1"/>
                </a:buClr>
                <a:buSzPts val="5000"/>
                <a:buFont typeface="Century Gothic"/>
                <a:buNone/>
              </a:pPr>
              <a:r>
                <a:rPr b="0" i="0" lang="en-US" sz="5000" u="none" cap="none" strike="noStrike">
                  <a:solidFill>
                    <a:schemeClr val="lt1"/>
                  </a:solidFill>
                  <a:latin typeface="Century Gothic"/>
                  <a:ea typeface="Century Gothic"/>
                  <a:cs typeface="Century Gothic"/>
                  <a:sym typeface="Century Gothic"/>
                </a:rPr>
                <a:t>Collusion or kickbacks</a:t>
              </a:r>
              <a:endParaRPr b="0" i="0" sz="50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15"/>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429" name="Google Shape;429;p15"/>
          <p:cNvGrpSpPr/>
          <p:nvPr/>
        </p:nvGrpSpPr>
        <p:grpSpPr>
          <a:xfrm>
            <a:off x="1158768" y="3245699"/>
            <a:ext cx="10942532" cy="2638631"/>
            <a:chOff x="3068" y="642199"/>
            <a:chExt cx="10942532" cy="2638631"/>
          </a:xfrm>
        </p:grpSpPr>
        <p:sp>
          <p:nvSpPr>
            <p:cNvPr id="430" name="Google Shape;430;p15"/>
            <p:cNvSpPr/>
            <p:nvPr/>
          </p:nvSpPr>
          <p:spPr>
            <a:xfrm>
              <a:off x="3068" y="642199"/>
              <a:ext cx="3576303" cy="2443167"/>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15"/>
            <p:cNvSpPr txBox="1"/>
            <p:nvPr/>
          </p:nvSpPr>
          <p:spPr>
            <a:xfrm>
              <a:off x="3068" y="642199"/>
              <a:ext cx="3576303" cy="2443167"/>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4800"/>
                <a:buFont typeface="Century Gothic"/>
                <a:buNone/>
              </a:pPr>
              <a:r>
                <a:rPr b="0" i="0" lang="en-US" sz="4800" u="none" cap="none" strike="noStrike">
                  <a:solidFill>
                    <a:schemeClr val="lt1"/>
                  </a:solidFill>
                  <a:latin typeface="Century Gothic"/>
                  <a:ea typeface="Century Gothic"/>
                  <a:cs typeface="Century Gothic"/>
                  <a:sym typeface="Century Gothic"/>
                </a:rPr>
                <a:t>Tax evasion</a:t>
              </a:r>
              <a:endParaRPr b="0" i="0" sz="4800" u="none" cap="none" strike="noStrike">
                <a:solidFill>
                  <a:schemeClr val="lt1"/>
                </a:solidFill>
                <a:latin typeface="Century Gothic"/>
                <a:ea typeface="Century Gothic"/>
                <a:cs typeface="Century Gothic"/>
                <a:sym typeface="Century Gothic"/>
              </a:endParaRPr>
            </a:p>
          </p:txBody>
        </p:sp>
        <p:sp>
          <p:nvSpPr>
            <p:cNvPr id="432" name="Google Shape;432;p15"/>
            <p:cNvSpPr/>
            <p:nvPr/>
          </p:nvSpPr>
          <p:spPr>
            <a:xfrm>
              <a:off x="4218590" y="642199"/>
              <a:ext cx="3043895" cy="2638631"/>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15"/>
            <p:cNvSpPr txBox="1"/>
            <p:nvPr/>
          </p:nvSpPr>
          <p:spPr>
            <a:xfrm>
              <a:off x="4218590" y="642199"/>
              <a:ext cx="3043895" cy="2638631"/>
            </a:xfrm>
            <a:prstGeom prst="rect">
              <a:avLst/>
            </a:prstGeom>
            <a:noFill/>
            <a:ln>
              <a:noFill/>
            </a:ln>
          </p:spPr>
          <p:txBody>
            <a:bodyPr anchorCtr="0" anchor="ctr" bIns="22850" lIns="22850" spcFirstLastPara="1" rIns="22850" wrap="square" tIns="22850">
              <a:noAutofit/>
            </a:bodyPr>
            <a:lstStyle/>
            <a:p>
              <a:pPr indent="0" lvl="0" marL="0" marR="0" rtl="0" algn="ctr">
                <a:lnSpc>
                  <a:spcPct val="90000"/>
                </a:lnSpc>
                <a:spcBef>
                  <a:spcPts val="0"/>
                </a:spcBef>
                <a:spcAft>
                  <a:spcPts val="0"/>
                </a:spcAft>
                <a:buClr>
                  <a:schemeClr val="lt1"/>
                </a:buClr>
                <a:buSzPts val="3600"/>
                <a:buFont typeface="Century Gothic"/>
                <a:buNone/>
              </a:pPr>
              <a:r>
                <a:rPr b="0" i="0" lang="en-US" sz="3600" u="none" cap="none" strike="noStrike">
                  <a:solidFill>
                    <a:schemeClr val="lt1"/>
                  </a:solidFill>
                  <a:latin typeface="Century Gothic"/>
                  <a:ea typeface="Century Gothic"/>
                  <a:cs typeface="Century Gothic"/>
                  <a:sym typeface="Century Gothic"/>
                </a:rPr>
                <a:t>Insider dealing/insider trading</a:t>
              </a:r>
              <a:endParaRPr b="0" i="0" sz="3600" u="none" cap="none" strike="noStrike">
                <a:solidFill>
                  <a:schemeClr val="lt1"/>
                </a:solidFill>
                <a:latin typeface="Century Gothic"/>
                <a:ea typeface="Century Gothic"/>
                <a:cs typeface="Century Gothic"/>
                <a:sym typeface="Century Gothic"/>
              </a:endParaRPr>
            </a:p>
          </p:txBody>
        </p:sp>
        <p:sp>
          <p:nvSpPr>
            <p:cNvPr id="434" name="Google Shape;434;p15"/>
            <p:cNvSpPr/>
            <p:nvPr/>
          </p:nvSpPr>
          <p:spPr>
            <a:xfrm>
              <a:off x="7901705" y="642199"/>
              <a:ext cx="3043895" cy="2413231"/>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15"/>
            <p:cNvSpPr txBox="1"/>
            <p:nvPr/>
          </p:nvSpPr>
          <p:spPr>
            <a:xfrm>
              <a:off x="7901705" y="642199"/>
              <a:ext cx="3043895" cy="2413231"/>
            </a:xfrm>
            <a:prstGeom prst="rect">
              <a:avLst/>
            </a:prstGeom>
            <a:noFill/>
            <a:ln>
              <a:noFill/>
            </a:ln>
          </p:spPr>
          <p:txBody>
            <a:bodyPr anchorCtr="0" anchor="ctr" bIns="21575" lIns="21575" spcFirstLastPara="1" rIns="21575" wrap="square" tIns="21575">
              <a:noAutofit/>
            </a:bodyPr>
            <a:lstStyle/>
            <a:p>
              <a:pPr indent="0" lvl="0" marL="0" marR="0" rtl="0" algn="ctr">
                <a:lnSpc>
                  <a:spcPct val="90000"/>
                </a:lnSpc>
                <a:spcBef>
                  <a:spcPts val="0"/>
                </a:spcBef>
                <a:spcAft>
                  <a:spcPts val="0"/>
                </a:spcAft>
                <a:buClr>
                  <a:schemeClr val="lt1"/>
                </a:buClr>
                <a:buSzPts val="3400"/>
                <a:buFont typeface="Century Gothic"/>
                <a:buNone/>
              </a:pPr>
              <a:r>
                <a:rPr b="0" i="0" lang="en-US" sz="3400" u="none" cap="none" strike="noStrike">
                  <a:solidFill>
                    <a:schemeClr val="lt1"/>
                  </a:solidFill>
                  <a:latin typeface="Century Gothic"/>
                  <a:ea typeface="Century Gothic"/>
                  <a:cs typeface="Century Gothic"/>
                  <a:sym typeface="Century Gothic"/>
                </a:rPr>
                <a:t>Market abuse and manipulation. </a:t>
              </a:r>
              <a:r>
                <a:rPr b="1" i="0" lang="en-US" sz="2400" u="none" cap="none" strike="noStrike">
                  <a:solidFill>
                    <a:schemeClr val="lt1"/>
                  </a:solidFill>
                  <a:latin typeface="Century Gothic"/>
                  <a:ea typeface="Century Gothic"/>
                  <a:cs typeface="Century Gothic"/>
                  <a:sym typeface="Century Gothic"/>
                </a:rPr>
                <a:t>(Kempa, 2010)</a:t>
              </a:r>
              <a:endParaRPr b="1" i="0" sz="24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16"/>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rPr b="1" lang="en-US"/>
              <a:t>The Ghanaian Situation</a:t>
            </a:r>
            <a:endParaRPr/>
          </a:p>
        </p:txBody>
      </p:sp>
      <p:grpSp>
        <p:nvGrpSpPr>
          <p:cNvPr id="441" name="Google Shape;441;p16"/>
          <p:cNvGrpSpPr/>
          <p:nvPr/>
        </p:nvGrpSpPr>
        <p:grpSpPr>
          <a:xfrm>
            <a:off x="595563" y="2351313"/>
            <a:ext cx="11645971" cy="4376057"/>
            <a:chOff x="-559390" y="0"/>
            <a:chExt cx="11645971" cy="4376057"/>
          </a:xfrm>
        </p:grpSpPr>
        <p:sp>
          <p:nvSpPr>
            <p:cNvPr id="442" name="Google Shape;442;p16"/>
            <p:cNvSpPr/>
            <p:nvPr/>
          </p:nvSpPr>
          <p:spPr>
            <a:xfrm>
              <a:off x="-559390" y="0"/>
              <a:ext cx="4376057" cy="4376057"/>
            </a:xfrm>
            <a:prstGeom prst="pie">
              <a:avLst>
                <a:gd fmla="val 5400000" name="adj1"/>
                <a:gd fmla="val 16200000" name="adj2"/>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16"/>
            <p:cNvSpPr/>
            <p:nvPr/>
          </p:nvSpPr>
          <p:spPr>
            <a:xfrm>
              <a:off x="0" y="0"/>
              <a:ext cx="11086581" cy="4376057"/>
            </a:xfrm>
            <a:prstGeom prst="rect">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16"/>
            <p:cNvSpPr txBox="1"/>
            <p:nvPr/>
          </p:nvSpPr>
          <p:spPr>
            <a:xfrm>
              <a:off x="0" y="0"/>
              <a:ext cx="5543290" cy="207862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chemeClr val="dk1"/>
                </a:buClr>
                <a:buSzPts val="1400"/>
                <a:buFont typeface="Century Gothic"/>
                <a:buNone/>
              </a:pPr>
              <a:r>
                <a:rPr b="0" i="0" lang="en-US" sz="1400" u="none" cap="none" strike="noStrike">
                  <a:solidFill>
                    <a:schemeClr val="dk1"/>
                  </a:solidFill>
                  <a:latin typeface="Century Gothic"/>
                  <a:ea typeface="Century Gothic"/>
                  <a:cs typeface="Century Gothic"/>
                  <a:sym typeface="Century Gothic"/>
                </a:rPr>
                <a:t>“A new Ghanaian law modelled after the UK’s Unexplained Wealth Order (UWOs) could correct the defects in our current laws. Instead of relying on citizens to report omissions to CHRAJ, a Ghanaian UWO law would place the burden on public officials and private individuals to explain the sources of their wealth; failure to do so would lead to prosecution to prove that their assets were acquired using legitimate sources of wealth. These measures would complement Ghana’s existing asset disclosure regime, which is difficult to enforce,” (</a:t>
              </a:r>
              <a:r>
                <a:rPr b="1" i="0" lang="en-US" sz="1400" u="none" cap="none" strike="noStrike">
                  <a:solidFill>
                    <a:schemeClr val="dk1"/>
                  </a:solidFill>
                  <a:latin typeface="Century Gothic"/>
                  <a:ea typeface="Century Gothic"/>
                  <a:cs typeface="Century Gothic"/>
                  <a:sym typeface="Century Gothic"/>
                </a:rPr>
                <a:t>Amidu, Former AG &amp; SP, 2021)</a:t>
              </a:r>
              <a:endParaRPr b="1" i="0" sz="1400" u="none" cap="none" strike="noStrike">
                <a:solidFill>
                  <a:schemeClr val="dk1"/>
                </a:solidFill>
                <a:latin typeface="Century Gothic"/>
                <a:ea typeface="Century Gothic"/>
                <a:cs typeface="Century Gothic"/>
                <a:sym typeface="Century Gothic"/>
              </a:endParaRPr>
            </a:p>
          </p:txBody>
        </p:sp>
        <p:sp>
          <p:nvSpPr>
            <p:cNvPr id="445" name="Google Shape;445;p16"/>
            <p:cNvSpPr/>
            <p:nvPr/>
          </p:nvSpPr>
          <p:spPr>
            <a:xfrm>
              <a:off x="589324" y="2078627"/>
              <a:ext cx="2078627" cy="2078627"/>
            </a:xfrm>
            <a:prstGeom prst="pie">
              <a:avLst>
                <a:gd fmla="val 5400000" name="adj1"/>
                <a:gd fmla="val 16200000" name="adj2"/>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16"/>
            <p:cNvSpPr/>
            <p:nvPr/>
          </p:nvSpPr>
          <p:spPr>
            <a:xfrm>
              <a:off x="1628637" y="2078627"/>
              <a:ext cx="8849018" cy="2078627"/>
            </a:xfrm>
            <a:prstGeom prst="rect">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16"/>
            <p:cNvSpPr txBox="1"/>
            <p:nvPr/>
          </p:nvSpPr>
          <p:spPr>
            <a:xfrm>
              <a:off x="1628637" y="2078627"/>
              <a:ext cx="4424509" cy="2078627"/>
            </a:xfrm>
            <a:prstGeom prst="rect">
              <a:avLst/>
            </a:prstGeom>
            <a:noFill/>
            <a:ln>
              <a:noFill/>
            </a:ln>
          </p:spPr>
          <p:txBody>
            <a:bodyPr anchorCtr="0" anchor="ctr" bIns="110475" lIns="110475" spcFirstLastPara="1" rIns="110475" wrap="square" tIns="110475">
              <a:noAutofit/>
            </a:bodyPr>
            <a:lstStyle/>
            <a:p>
              <a:pPr indent="0" lvl="0" marL="0" marR="0" rtl="0" algn="ctr">
                <a:lnSpc>
                  <a:spcPct val="90000"/>
                </a:lnSpc>
                <a:spcBef>
                  <a:spcPts val="0"/>
                </a:spcBef>
                <a:spcAft>
                  <a:spcPts val="0"/>
                </a:spcAft>
                <a:buClr>
                  <a:schemeClr val="dk1"/>
                </a:buClr>
                <a:buSzPts val="2900"/>
                <a:buFont typeface="Century Gothic"/>
                <a:buNone/>
              </a:pPr>
              <a:r>
                <a:rPr b="1" i="0" lang="en-US" sz="2900" u="none" cap="none" strike="noStrike">
                  <a:solidFill>
                    <a:schemeClr val="dk1"/>
                  </a:solidFill>
                  <a:latin typeface="Century Gothic"/>
                  <a:ea typeface="Century Gothic"/>
                  <a:cs typeface="Century Gothic"/>
                  <a:sym typeface="Century Gothic"/>
                </a:rPr>
                <a:t>Unexplained wealth must be criminalised in Ghana (Haruna Iddrisu, Minority Leader).</a:t>
              </a:r>
              <a:endParaRPr b="0" i="0" sz="2900" u="none" cap="none" strike="noStrike">
                <a:solidFill>
                  <a:schemeClr val="dk1"/>
                </a:solidFill>
                <a:latin typeface="Century Gothic"/>
                <a:ea typeface="Century Gothic"/>
                <a:cs typeface="Century Gothic"/>
                <a:sym typeface="Century Gothic"/>
              </a:endParaRPr>
            </a:p>
          </p:txBody>
        </p:sp>
        <p:sp>
          <p:nvSpPr>
            <p:cNvPr id="448" name="Google Shape;448;p16"/>
            <p:cNvSpPr/>
            <p:nvPr/>
          </p:nvSpPr>
          <p:spPr>
            <a:xfrm>
              <a:off x="6053147" y="2078627"/>
              <a:ext cx="4424509" cy="2078627"/>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16"/>
            <p:cNvSpPr txBox="1"/>
            <p:nvPr/>
          </p:nvSpPr>
          <p:spPr>
            <a:xfrm>
              <a:off x="6053147" y="2078627"/>
              <a:ext cx="4424509" cy="2078627"/>
            </a:xfrm>
            <a:prstGeom prst="rect">
              <a:avLst/>
            </a:prstGeom>
            <a:noFill/>
            <a:ln>
              <a:noFill/>
            </a:ln>
          </p:spPr>
          <p:txBody>
            <a:bodyPr anchorCtr="0" anchor="ctr" bIns="64750" lIns="64750" spcFirstLastPara="1" rIns="64750" wrap="square" tIns="64750">
              <a:noAutofit/>
            </a:bodyPr>
            <a:lstStyle/>
            <a:p>
              <a:pPr indent="-171450" lvl="1" marL="171450" marR="0" rtl="0" algn="l">
                <a:lnSpc>
                  <a:spcPct val="90000"/>
                </a:lnSpc>
                <a:spcBef>
                  <a:spcPts val="0"/>
                </a:spcBef>
                <a:spcAft>
                  <a:spcPts val="0"/>
                </a:spcAft>
                <a:buClr>
                  <a:schemeClr val="dk1"/>
                </a:buClr>
                <a:buSzPts val="1700"/>
                <a:buFont typeface="Century Gothic"/>
                <a:buChar char="•"/>
              </a:pPr>
              <a:r>
                <a:rPr b="0" i="1" lang="en-US" sz="1700" u="none" cap="none" strike="noStrike">
                  <a:solidFill>
                    <a:schemeClr val="dk1"/>
                  </a:solidFill>
                  <a:latin typeface="Century Gothic"/>
                  <a:ea typeface="Century Gothic"/>
                  <a:cs typeface="Century Gothic"/>
                  <a:sym typeface="Century Gothic"/>
                </a:rPr>
                <a:t>“There are still some major legislative gaps. I sincerely believe that Ghana should pass a new law on criminalizing unexplained wealth as part of our collective quest to deal with white-collar criminality, graft and economic crime.”</a:t>
              </a:r>
              <a:r>
                <a:rPr b="0" i="0" lang="en-US" sz="1700" u="none" cap="none" strike="noStrike">
                  <a:solidFill>
                    <a:schemeClr val="dk1"/>
                  </a:solidFill>
                  <a:latin typeface="Century Gothic"/>
                  <a:ea typeface="Century Gothic"/>
                  <a:cs typeface="Century Gothic"/>
                  <a:sym typeface="Century Gothic"/>
                </a:rPr>
                <a:t>  (</a:t>
              </a:r>
              <a:r>
                <a:rPr b="1" i="0" lang="en-US" sz="1700" u="none" cap="none" strike="noStrike">
                  <a:solidFill>
                    <a:schemeClr val="dk1"/>
                  </a:solidFill>
                  <a:latin typeface="Century Gothic"/>
                  <a:ea typeface="Century Gothic"/>
                  <a:cs typeface="Century Gothic"/>
                  <a:sym typeface="Century Gothic"/>
                </a:rPr>
                <a:t>Haruna Iddrisu, 2021). </a:t>
              </a:r>
              <a:endParaRPr b="0" i="0" sz="17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17"/>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4000"/>
              <a:buFont typeface="Century Gothic"/>
              <a:buNone/>
            </a:pPr>
            <a:r>
              <a:rPr b="1" lang="en-US" sz="4000"/>
              <a:t>Relevant Legal Environment </a:t>
            </a:r>
            <a:endParaRPr/>
          </a:p>
        </p:txBody>
      </p:sp>
      <p:grpSp>
        <p:nvGrpSpPr>
          <p:cNvPr id="455" name="Google Shape;455;p17"/>
          <p:cNvGrpSpPr/>
          <p:nvPr/>
        </p:nvGrpSpPr>
        <p:grpSpPr>
          <a:xfrm>
            <a:off x="1157982" y="2603500"/>
            <a:ext cx="10870731" cy="3416300"/>
            <a:chOff x="2282" y="0"/>
            <a:chExt cx="10870731" cy="3416300"/>
          </a:xfrm>
        </p:grpSpPr>
        <p:sp>
          <p:nvSpPr>
            <p:cNvPr id="456" name="Google Shape;456;p17"/>
            <p:cNvSpPr/>
            <p:nvPr/>
          </p:nvSpPr>
          <p:spPr>
            <a:xfrm>
              <a:off x="2282" y="0"/>
              <a:ext cx="3551780" cy="3416300"/>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7"/>
            <p:cNvSpPr txBox="1"/>
            <p:nvPr/>
          </p:nvSpPr>
          <p:spPr>
            <a:xfrm>
              <a:off x="2282" y="1366520"/>
              <a:ext cx="3551780" cy="1366520"/>
            </a:xfrm>
            <a:prstGeom prst="rect">
              <a:avLst/>
            </a:prstGeom>
            <a:noFill/>
            <a:ln>
              <a:noFill/>
            </a:ln>
          </p:spPr>
          <p:txBody>
            <a:bodyPr anchorCtr="0" anchor="ctr" bIns="227575" lIns="227575" spcFirstLastPara="1" rIns="227575" wrap="square" tIns="227575">
              <a:noAutofit/>
            </a:bodyPr>
            <a:lstStyle/>
            <a:p>
              <a:pPr indent="0" lvl="0" marL="0" marR="0" rtl="0" algn="ctr">
                <a:lnSpc>
                  <a:spcPct val="90000"/>
                </a:lnSpc>
                <a:spcBef>
                  <a:spcPts val="0"/>
                </a:spcBef>
                <a:spcAft>
                  <a:spcPts val="0"/>
                </a:spcAft>
                <a:buClr>
                  <a:schemeClr val="lt1"/>
                </a:buClr>
                <a:buSzPts val="3200"/>
                <a:buFont typeface="Century Gothic"/>
                <a:buNone/>
              </a:pPr>
              <a:r>
                <a:rPr b="0" i="0" lang="en-US" sz="3200" u="none" cap="none" strike="noStrike">
                  <a:solidFill>
                    <a:schemeClr val="lt1"/>
                  </a:solidFill>
                  <a:latin typeface="Century Gothic"/>
                  <a:ea typeface="Century Gothic"/>
                  <a:cs typeface="Century Gothic"/>
                  <a:sym typeface="Century Gothic"/>
                </a:rPr>
                <a:t>1992 Constitution</a:t>
              </a:r>
              <a:endParaRPr b="0" i="0" sz="3200" u="none" cap="none" strike="noStrike">
                <a:solidFill>
                  <a:schemeClr val="lt1"/>
                </a:solidFill>
                <a:latin typeface="Century Gothic"/>
                <a:ea typeface="Century Gothic"/>
                <a:cs typeface="Century Gothic"/>
                <a:sym typeface="Century Gothic"/>
              </a:endParaRPr>
            </a:p>
          </p:txBody>
        </p:sp>
        <p:sp>
          <p:nvSpPr>
            <p:cNvPr id="458" name="Google Shape;458;p17"/>
            <p:cNvSpPr/>
            <p:nvPr/>
          </p:nvSpPr>
          <p:spPr>
            <a:xfrm>
              <a:off x="1209359" y="204978"/>
              <a:ext cx="1137627" cy="1137627"/>
            </a:xfrm>
            <a:prstGeom prst="ellipse">
              <a:avLst/>
            </a:prstGeom>
            <a:solidFill>
              <a:srgbClr val="DDB9C5"/>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17"/>
            <p:cNvSpPr/>
            <p:nvPr/>
          </p:nvSpPr>
          <p:spPr>
            <a:xfrm>
              <a:off x="3660616" y="0"/>
              <a:ext cx="3551780" cy="3416300"/>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17"/>
            <p:cNvSpPr txBox="1"/>
            <p:nvPr/>
          </p:nvSpPr>
          <p:spPr>
            <a:xfrm>
              <a:off x="3660616" y="1366520"/>
              <a:ext cx="3551780" cy="1366520"/>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chemeClr val="lt1"/>
                </a:buClr>
                <a:buSzPts val="2800"/>
                <a:buFont typeface="Century Gothic"/>
                <a:buNone/>
              </a:pPr>
              <a:r>
                <a:rPr b="0" i="0" lang="en-US" sz="2800" u="none" cap="none" strike="noStrike">
                  <a:solidFill>
                    <a:schemeClr val="lt1"/>
                  </a:solidFill>
                  <a:latin typeface="Century Gothic"/>
                  <a:ea typeface="Century Gothic"/>
                  <a:cs typeface="Century Gothic"/>
                  <a:sym typeface="Century Gothic"/>
                </a:rPr>
                <a:t>Public Financial Management Act, 2016 (Act 921)</a:t>
              </a:r>
              <a:endParaRPr b="0" i="0" sz="2800" u="none" cap="none" strike="noStrike">
                <a:solidFill>
                  <a:schemeClr val="lt1"/>
                </a:solidFill>
                <a:latin typeface="Century Gothic"/>
                <a:ea typeface="Century Gothic"/>
                <a:cs typeface="Century Gothic"/>
                <a:sym typeface="Century Gothic"/>
              </a:endParaRPr>
            </a:p>
          </p:txBody>
        </p:sp>
        <p:sp>
          <p:nvSpPr>
            <p:cNvPr id="461" name="Google Shape;461;p17"/>
            <p:cNvSpPr/>
            <p:nvPr/>
          </p:nvSpPr>
          <p:spPr>
            <a:xfrm>
              <a:off x="4867693" y="204978"/>
              <a:ext cx="1137627" cy="1137627"/>
            </a:xfrm>
            <a:prstGeom prst="ellipse">
              <a:avLst/>
            </a:prstGeom>
            <a:solidFill>
              <a:srgbClr val="DDB9C5"/>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17"/>
            <p:cNvSpPr/>
            <p:nvPr/>
          </p:nvSpPr>
          <p:spPr>
            <a:xfrm>
              <a:off x="7321233" y="0"/>
              <a:ext cx="3551780" cy="3416300"/>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17"/>
            <p:cNvSpPr txBox="1"/>
            <p:nvPr/>
          </p:nvSpPr>
          <p:spPr>
            <a:xfrm>
              <a:off x="7321233" y="1366520"/>
              <a:ext cx="3551780" cy="1366520"/>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chemeClr val="lt1"/>
                </a:buClr>
                <a:buSzPts val="2800"/>
                <a:buFont typeface="Century Gothic"/>
                <a:buNone/>
              </a:pPr>
              <a:r>
                <a:rPr b="0" i="0" lang="en-US" sz="2800" u="none" cap="none" strike="noStrike">
                  <a:solidFill>
                    <a:schemeClr val="lt1"/>
                  </a:solidFill>
                  <a:latin typeface="Century Gothic"/>
                  <a:ea typeface="Century Gothic"/>
                  <a:cs typeface="Century Gothic"/>
                  <a:sym typeface="Century Gothic"/>
                </a:rPr>
                <a:t>Anti-Money Laundering Act,2020 (Act 1044)</a:t>
              </a:r>
              <a:endParaRPr b="0" i="0" sz="2800" u="none" cap="none" strike="noStrike">
                <a:solidFill>
                  <a:schemeClr val="lt1"/>
                </a:solidFill>
                <a:latin typeface="Century Gothic"/>
                <a:ea typeface="Century Gothic"/>
                <a:cs typeface="Century Gothic"/>
                <a:sym typeface="Century Gothic"/>
              </a:endParaRPr>
            </a:p>
          </p:txBody>
        </p:sp>
        <p:sp>
          <p:nvSpPr>
            <p:cNvPr id="464" name="Google Shape;464;p17"/>
            <p:cNvSpPr/>
            <p:nvPr/>
          </p:nvSpPr>
          <p:spPr>
            <a:xfrm>
              <a:off x="8526026" y="204978"/>
              <a:ext cx="1137627" cy="1137627"/>
            </a:xfrm>
            <a:prstGeom prst="ellipse">
              <a:avLst/>
            </a:prstGeom>
            <a:solidFill>
              <a:srgbClr val="DDB9C5"/>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17"/>
            <p:cNvSpPr/>
            <p:nvPr/>
          </p:nvSpPr>
          <p:spPr>
            <a:xfrm>
              <a:off x="434920" y="2733040"/>
              <a:ext cx="10003172" cy="512445"/>
            </a:xfrm>
            <a:prstGeom prst="leftRightArrow">
              <a:avLst>
                <a:gd fmla="val 50000" name="adj1"/>
                <a:gd fmla="val 50000" name="adj2"/>
              </a:avLst>
            </a:prstGeom>
            <a:solidFill>
              <a:srgbClr val="D5A8B7"/>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18"/>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471" name="Google Shape;471;p18"/>
          <p:cNvGrpSpPr/>
          <p:nvPr/>
        </p:nvGrpSpPr>
        <p:grpSpPr>
          <a:xfrm>
            <a:off x="1159545" y="2603500"/>
            <a:ext cx="10677342" cy="3934460"/>
            <a:chOff x="4591" y="0"/>
            <a:chExt cx="10677342" cy="3934460"/>
          </a:xfrm>
        </p:grpSpPr>
        <p:sp>
          <p:nvSpPr>
            <p:cNvPr id="472" name="Google Shape;472;p18"/>
            <p:cNvSpPr/>
            <p:nvPr/>
          </p:nvSpPr>
          <p:spPr>
            <a:xfrm>
              <a:off x="4591" y="0"/>
              <a:ext cx="5259774" cy="3934460"/>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18"/>
            <p:cNvSpPr txBox="1"/>
            <p:nvPr/>
          </p:nvSpPr>
          <p:spPr>
            <a:xfrm>
              <a:off x="4591" y="1573784"/>
              <a:ext cx="5259774" cy="1573784"/>
            </a:xfrm>
            <a:prstGeom prst="rect">
              <a:avLst/>
            </a:prstGeom>
            <a:noFill/>
            <a:ln>
              <a:noFill/>
            </a:ln>
          </p:spPr>
          <p:txBody>
            <a:bodyPr anchorCtr="0" anchor="ctr" bIns="227575" lIns="227575" spcFirstLastPara="1" rIns="227575" wrap="square" tIns="227575">
              <a:noAutofit/>
            </a:bodyPr>
            <a:lstStyle/>
            <a:p>
              <a:pPr indent="0" lvl="0" marL="0" marR="0" rtl="0" algn="ctr">
                <a:lnSpc>
                  <a:spcPct val="90000"/>
                </a:lnSpc>
                <a:spcBef>
                  <a:spcPts val="0"/>
                </a:spcBef>
                <a:spcAft>
                  <a:spcPts val="0"/>
                </a:spcAft>
                <a:buClr>
                  <a:schemeClr val="lt1"/>
                </a:buClr>
                <a:buSzPts val="3200"/>
                <a:buFont typeface="Century Gothic"/>
                <a:buNone/>
              </a:pPr>
              <a:r>
                <a:rPr b="0" i="0" lang="en-US" sz="3200" u="none" cap="none" strike="noStrike">
                  <a:solidFill>
                    <a:schemeClr val="lt1"/>
                  </a:solidFill>
                  <a:latin typeface="Century Gothic"/>
                  <a:ea typeface="Century Gothic"/>
                  <a:cs typeface="Century Gothic"/>
                  <a:sym typeface="Century Gothic"/>
                </a:rPr>
                <a:t>Commission on Human Rights and Administrative Act 1993 (Act 456)</a:t>
              </a:r>
              <a:endParaRPr b="0" i="0" sz="3200" u="none" cap="none" strike="noStrike">
                <a:solidFill>
                  <a:schemeClr val="lt1"/>
                </a:solidFill>
                <a:latin typeface="Century Gothic"/>
                <a:ea typeface="Century Gothic"/>
                <a:cs typeface="Century Gothic"/>
                <a:sym typeface="Century Gothic"/>
              </a:endParaRPr>
            </a:p>
          </p:txBody>
        </p:sp>
        <p:sp>
          <p:nvSpPr>
            <p:cNvPr id="474" name="Google Shape;474;p18"/>
            <p:cNvSpPr/>
            <p:nvPr/>
          </p:nvSpPr>
          <p:spPr>
            <a:xfrm>
              <a:off x="1979391" y="236067"/>
              <a:ext cx="1310175" cy="1310175"/>
            </a:xfrm>
            <a:prstGeom prst="ellipse">
              <a:avLst/>
            </a:prstGeom>
            <a:solidFill>
              <a:srgbClr val="DDB9C5"/>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18"/>
            <p:cNvSpPr/>
            <p:nvPr/>
          </p:nvSpPr>
          <p:spPr>
            <a:xfrm>
              <a:off x="5422159" y="0"/>
              <a:ext cx="5259774" cy="3934460"/>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18"/>
            <p:cNvSpPr txBox="1"/>
            <p:nvPr/>
          </p:nvSpPr>
          <p:spPr>
            <a:xfrm>
              <a:off x="5422159" y="1573784"/>
              <a:ext cx="5259774" cy="1573784"/>
            </a:xfrm>
            <a:prstGeom prst="rect">
              <a:avLst/>
            </a:prstGeom>
            <a:noFill/>
            <a:ln>
              <a:noFill/>
            </a:ln>
          </p:spPr>
          <p:txBody>
            <a:bodyPr anchorCtr="0" anchor="ctr" bIns="263125" lIns="263125" spcFirstLastPara="1" rIns="263125" wrap="square" tIns="263125">
              <a:noAutofit/>
            </a:bodyPr>
            <a:lstStyle/>
            <a:p>
              <a:pPr indent="0" lvl="0" marL="0" marR="0" rtl="0" algn="ctr">
                <a:lnSpc>
                  <a:spcPct val="90000"/>
                </a:lnSpc>
                <a:spcBef>
                  <a:spcPts val="0"/>
                </a:spcBef>
                <a:spcAft>
                  <a:spcPts val="0"/>
                </a:spcAft>
                <a:buClr>
                  <a:schemeClr val="lt1"/>
                </a:buClr>
                <a:buSzPts val="3700"/>
                <a:buFont typeface="Century Gothic"/>
                <a:buNone/>
              </a:pPr>
              <a:r>
                <a:rPr b="0" i="0" lang="en-US" sz="3700" u="none" cap="none" strike="noStrike">
                  <a:solidFill>
                    <a:schemeClr val="lt1"/>
                  </a:solidFill>
                  <a:latin typeface="Century Gothic"/>
                  <a:ea typeface="Century Gothic"/>
                  <a:cs typeface="Century Gothic"/>
                  <a:sym typeface="Century Gothic"/>
                </a:rPr>
                <a:t>Whistleblower Act, 2006 (Act 720)</a:t>
              </a:r>
              <a:endParaRPr b="0" i="0" sz="3700" u="none" cap="none" strike="noStrike">
                <a:solidFill>
                  <a:schemeClr val="lt1"/>
                </a:solidFill>
                <a:latin typeface="Century Gothic"/>
                <a:ea typeface="Century Gothic"/>
                <a:cs typeface="Century Gothic"/>
                <a:sym typeface="Century Gothic"/>
              </a:endParaRPr>
            </a:p>
          </p:txBody>
        </p:sp>
        <p:sp>
          <p:nvSpPr>
            <p:cNvPr id="477" name="Google Shape;477;p18"/>
            <p:cNvSpPr/>
            <p:nvPr/>
          </p:nvSpPr>
          <p:spPr>
            <a:xfrm>
              <a:off x="7396959" y="236067"/>
              <a:ext cx="1310175" cy="1310175"/>
            </a:xfrm>
            <a:prstGeom prst="ellipse">
              <a:avLst/>
            </a:prstGeom>
            <a:solidFill>
              <a:srgbClr val="DDB9C5"/>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18"/>
            <p:cNvSpPr/>
            <p:nvPr/>
          </p:nvSpPr>
          <p:spPr>
            <a:xfrm>
              <a:off x="427461" y="3147568"/>
              <a:ext cx="9831603" cy="590169"/>
            </a:xfrm>
            <a:prstGeom prst="leftRightArrow">
              <a:avLst>
                <a:gd fmla="val 50000" name="adj1"/>
                <a:gd fmla="val 50000" name="adj2"/>
              </a:avLst>
            </a:prstGeom>
            <a:solidFill>
              <a:srgbClr val="D5A8B7"/>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19"/>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484" name="Google Shape;484;p19"/>
          <p:cNvGrpSpPr/>
          <p:nvPr/>
        </p:nvGrpSpPr>
        <p:grpSpPr>
          <a:xfrm>
            <a:off x="1157950" y="2366010"/>
            <a:ext cx="10715568" cy="4286250"/>
            <a:chOff x="2250" y="0"/>
            <a:chExt cx="10715568" cy="4286250"/>
          </a:xfrm>
        </p:grpSpPr>
        <p:sp>
          <p:nvSpPr>
            <p:cNvPr id="485" name="Google Shape;485;p19"/>
            <p:cNvSpPr/>
            <p:nvPr/>
          </p:nvSpPr>
          <p:spPr>
            <a:xfrm>
              <a:off x="2250" y="0"/>
              <a:ext cx="3501819" cy="4286250"/>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19"/>
            <p:cNvSpPr txBox="1"/>
            <p:nvPr/>
          </p:nvSpPr>
          <p:spPr>
            <a:xfrm>
              <a:off x="2250" y="1714500"/>
              <a:ext cx="3501819" cy="1714500"/>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chemeClr val="lt1"/>
                </a:buClr>
                <a:buSzPts val="2800"/>
                <a:buFont typeface="Century Gothic"/>
                <a:buNone/>
              </a:pPr>
              <a:r>
                <a:rPr b="0" i="0" lang="en-US" sz="2800" u="none" cap="none" strike="noStrike">
                  <a:solidFill>
                    <a:schemeClr val="lt1"/>
                  </a:solidFill>
                  <a:latin typeface="Century Gothic"/>
                  <a:ea typeface="Century Gothic"/>
                  <a:cs typeface="Century Gothic"/>
                  <a:sym typeface="Century Gothic"/>
                </a:rPr>
                <a:t>Economic and Organised Crime Act, 2010 (Act 804)</a:t>
              </a:r>
              <a:endParaRPr b="0" i="0" sz="2800" u="none" cap="none" strike="noStrike">
                <a:solidFill>
                  <a:schemeClr val="lt1"/>
                </a:solidFill>
                <a:latin typeface="Century Gothic"/>
                <a:ea typeface="Century Gothic"/>
                <a:cs typeface="Century Gothic"/>
                <a:sym typeface="Century Gothic"/>
              </a:endParaRPr>
            </a:p>
          </p:txBody>
        </p:sp>
        <p:sp>
          <p:nvSpPr>
            <p:cNvPr id="487" name="Google Shape;487;p19"/>
            <p:cNvSpPr/>
            <p:nvPr/>
          </p:nvSpPr>
          <p:spPr>
            <a:xfrm>
              <a:off x="1039500" y="257175"/>
              <a:ext cx="1427321" cy="1427321"/>
            </a:xfrm>
            <a:prstGeom prst="ellipse">
              <a:avLst/>
            </a:prstGeom>
            <a:solidFill>
              <a:srgbClr val="DDB9C5"/>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19"/>
            <p:cNvSpPr/>
            <p:nvPr/>
          </p:nvSpPr>
          <p:spPr>
            <a:xfrm>
              <a:off x="3609125" y="0"/>
              <a:ext cx="3501819" cy="4286250"/>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19"/>
            <p:cNvSpPr txBox="1"/>
            <p:nvPr/>
          </p:nvSpPr>
          <p:spPr>
            <a:xfrm>
              <a:off x="3609125" y="1714500"/>
              <a:ext cx="3501819" cy="1714500"/>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chemeClr val="lt1"/>
                </a:buClr>
                <a:buSzPts val="2800"/>
                <a:buFont typeface="Century Gothic"/>
                <a:buNone/>
              </a:pPr>
              <a:r>
                <a:rPr b="0" i="0" lang="en-US" sz="2800" u="none" cap="none" strike="noStrike">
                  <a:solidFill>
                    <a:schemeClr val="lt1"/>
                  </a:solidFill>
                  <a:latin typeface="Century Gothic"/>
                  <a:ea typeface="Century Gothic"/>
                  <a:cs typeface="Century Gothic"/>
                  <a:sym typeface="Century Gothic"/>
                </a:rPr>
                <a:t>Office of the Special Prosecutor Act, 2017 (Act 959)</a:t>
              </a:r>
              <a:endParaRPr b="0" i="0" sz="2800" u="none" cap="none" strike="noStrike">
                <a:solidFill>
                  <a:schemeClr val="lt1"/>
                </a:solidFill>
                <a:latin typeface="Century Gothic"/>
                <a:ea typeface="Century Gothic"/>
                <a:cs typeface="Century Gothic"/>
                <a:sym typeface="Century Gothic"/>
              </a:endParaRPr>
            </a:p>
          </p:txBody>
        </p:sp>
        <p:sp>
          <p:nvSpPr>
            <p:cNvPr id="490" name="Google Shape;490;p19"/>
            <p:cNvSpPr/>
            <p:nvPr/>
          </p:nvSpPr>
          <p:spPr>
            <a:xfrm>
              <a:off x="4646374" y="257175"/>
              <a:ext cx="1427321" cy="1427321"/>
            </a:xfrm>
            <a:prstGeom prst="ellipse">
              <a:avLst/>
            </a:prstGeom>
            <a:solidFill>
              <a:srgbClr val="DDB9C5"/>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19"/>
            <p:cNvSpPr/>
            <p:nvPr/>
          </p:nvSpPr>
          <p:spPr>
            <a:xfrm>
              <a:off x="7215999" y="0"/>
              <a:ext cx="3501819" cy="4286250"/>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19"/>
            <p:cNvSpPr txBox="1"/>
            <p:nvPr/>
          </p:nvSpPr>
          <p:spPr>
            <a:xfrm>
              <a:off x="7215999" y="1714500"/>
              <a:ext cx="3501819" cy="1714500"/>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chemeClr val="lt1"/>
                </a:buClr>
                <a:buSzPts val="2800"/>
                <a:buFont typeface="Century Gothic"/>
                <a:buNone/>
              </a:pPr>
              <a:r>
                <a:rPr b="0" i="0" lang="en-US" sz="2800" u="none" cap="none" strike="noStrike">
                  <a:solidFill>
                    <a:schemeClr val="lt1"/>
                  </a:solidFill>
                  <a:latin typeface="Century Gothic"/>
                  <a:ea typeface="Century Gothic"/>
                  <a:cs typeface="Century Gothic"/>
                  <a:sym typeface="Century Gothic"/>
                </a:rPr>
                <a:t>Criminal and other Offences (Procedure) Act 1960 (Act 30) (as amended)</a:t>
              </a:r>
              <a:endParaRPr b="0" i="0" sz="2800" u="none" cap="none" strike="noStrike">
                <a:solidFill>
                  <a:schemeClr val="lt1"/>
                </a:solidFill>
                <a:latin typeface="Century Gothic"/>
                <a:ea typeface="Century Gothic"/>
                <a:cs typeface="Century Gothic"/>
                <a:sym typeface="Century Gothic"/>
              </a:endParaRPr>
            </a:p>
          </p:txBody>
        </p:sp>
        <p:sp>
          <p:nvSpPr>
            <p:cNvPr id="493" name="Google Shape;493;p19"/>
            <p:cNvSpPr/>
            <p:nvPr/>
          </p:nvSpPr>
          <p:spPr>
            <a:xfrm>
              <a:off x="8253248" y="257175"/>
              <a:ext cx="1427321" cy="1427321"/>
            </a:xfrm>
            <a:prstGeom prst="ellipse">
              <a:avLst/>
            </a:prstGeom>
            <a:solidFill>
              <a:srgbClr val="DDB9C5"/>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19"/>
            <p:cNvSpPr/>
            <p:nvPr/>
          </p:nvSpPr>
          <p:spPr>
            <a:xfrm>
              <a:off x="428802" y="3429000"/>
              <a:ext cx="9862464" cy="642937"/>
            </a:xfrm>
            <a:prstGeom prst="leftRightArrow">
              <a:avLst>
                <a:gd fmla="val 50000" name="adj1"/>
                <a:gd fmla="val 50000" name="adj2"/>
              </a:avLst>
            </a:prstGeom>
            <a:solidFill>
              <a:srgbClr val="D5A8B7"/>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4800"/>
              <a:buFont typeface="Century Gothic"/>
              <a:buNone/>
            </a:pPr>
            <a:r>
              <a:t/>
            </a:r>
            <a:endParaRPr b="1" sz="4800"/>
          </a:p>
        </p:txBody>
      </p:sp>
      <p:grpSp>
        <p:nvGrpSpPr>
          <p:cNvPr id="268" name="Google Shape;268;p2"/>
          <p:cNvGrpSpPr/>
          <p:nvPr/>
        </p:nvGrpSpPr>
        <p:grpSpPr>
          <a:xfrm>
            <a:off x="217171" y="2054639"/>
            <a:ext cx="11612878" cy="4561609"/>
            <a:chOff x="1" y="1721"/>
            <a:chExt cx="11612878" cy="4561609"/>
          </a:xfrm>
        </p:grpSpPr>
        <p:sp>
          <p:nvSpPr>
            <p:cNvPr id="269" name="Google Shape;269;p2"/>
            <p:cNvSpPr/>
            <p:nvPr/>
          </p:nvSpPr>
          <p:spPr>
            <a:xfrm rot="5400000">
              <a:off x="-514905" y="1645531"/>
              <a:ext cx="3432705" cy="2402893"/>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
            <p:cNvSpPr txBox="1"/>
            <p:nvPr/>
          </p:nvSpPr>
          <p:spPr>
            <a:xfrm>
              <a:off x="2" y="2332072"/>
              <a:ext cx="2402893" cy="1029812"/>
            </a:xfrm>
            <a:prstGeom prst="rect">
              <a:avLst/>
            </a:prstGeom>
            <a:noFill/>
            <a:ln>
              <a:noFill/>
            </a:ln>
          </p:spPr>
          <p:txBody>
            <a:bodyPr anchorCtr="0" anchor="ctr" bIns="33650" lIns="33650" spcFirstLastPara="1" rIns="33650" wrap="square" tIns="33650">
              <a:noAutofit/>
            </a:bodyPr>
            <a:lstStyle/>
            <a:p>
              <a:pPr indent="0" lvl="0" marL="0" marR="0" rtl="0" algn="ctr">
                <a:lnSpc>
                  <a:spcPct val="90000"/>
                </a:lnSpc>
                <a:spcBef>
                  <a:spcPts val="0"/>
                </a:spcBef>
                <a:spcAft>
                  <a:spcPts val="0"/>
                </a:spcAft>
                <a:buClr>
                  <a:schemeClr val="lt1"/>
                </a:buClr>
                <a:buSzPts val="5300"/>
                <a:buFont typeface="Century Gothic"/>
                <a:buNone/>
              </a:pPr>
              <a:r>
                <a:rPr b="1" i="0" lang="en-US" sz="5300" u="none" cap="none" strike="noStrike">
                  <a:solidFill>
                    <a:schemeClr val="lt1"/>
                  </a:solidFill>
                  <a:latin typeface="Century Gothic"/>
                  <a:ea typeface="Century Gothic"/>
                  <a:cs typeface="Century Gothic"/>
                  <a:sym typeface="Century Gothic"/>
                </a:rPr>
                <a:t>Outline</a:t>
              </a:r>
              <a:endParaRPr b="0" i="0" sz="5300" u="none" cap="none" strike="noStrike">
                <a:solidFill>
                  <a:schemeClr val="lt1"/>
                </a:solidFill>
                <a:latin typeface="Century Gothic"/>
                <a:ea typeface="Century Gothic"/>
                <a:cs typeface="Century Gothic"/>
                <a:sym typeface="Century Gothic"/>
              </a:endParaRPr>
            </a:p>
          </p:txBody>
        </p:sp>
        <p:sp>
          <p:nvSpPr>
            <p:cNvPr id="271" name="Google Shape;271;p2"/>
            <p:cNvSpPr/>
            <p:nvPr/>
          </p:nvSpPr>
          <p:spPr>
            <a:xfrm rot="5400000">
              <a:off x="4763352" y="-2358738"/>
              <a:ext cx="4489068" cy="9209986"/>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2"/>
            <p:cNvSpPr txBox="1"/>
            <p:nvPr/>
          </p:nvSpPr>
          <p:spPr>
            <a:xfrm>
              <a:off x="2402893" y="220859"/>
              <a:ext cx="8990848" cy="4050792"/>
            </a:xfrm>
            <a:prstGeom prst="rect">
              <a:avLst/>
            </a:prstGeom>
            <a:noFill/>
            <a:ln>
              <a:noFill/>
            </a:ln>
          </p:spPr>
          <p:txBody>
            <a:bodyPr anchorCtr="0" anchor="ctr" bIns="19675" lIns="220450" spcFirstLastPara="1" rIns="19675" wrap="square" tIns="19675">
              <a:noAutofit/>
            </a:bodyPr>
            <a:lstStyle/>
            <a:p>
              <a:pPr indent="-285750" lvl="1" marL="285750" marR="0" rtl="0" algn="l">
                <a:lnSpc>
                  <a:spcPct val="90000"/>
                </a:lnSpc>
                <a:spcBef>
                  <a:spcPts val="0"/>
                </a:spcBef>
                <a:spcAft>
                  <a:spcPts val="0"/>
                </a:spcAft>
                <a:buClr>
                  <a:schemeClr val="dk1"/>
                </a:buClr>
                <a:buSzPts val="3100"/>
                <a:buFont typeface="Century Gothic"/>
                <a:buChar char="•"/>
              </a:pPr>
              <a:r>
                <a:rPr b="0" i="0" lang="en-US" sz="3100" u="none" cap="none" strike="noStrike">
                  <a:solidFill>
                    <a:schemeClr val="dk1"/>
                  </a:solidFill>
                  <a:latin typeface="Century Gothic"/>
                  <a:ea typeface="Century Gothic"/>
                  <a:cs typeface="Century Gothic"/>
                  <a:sym typeface="Century Gothic"/>
                </a:rPr>
                <a:t>Introduction</a:t>
              </a:r>
              <a:endParaRPr b="0" i="0" sz="3100" u="none" cap="none" strike="noStrike">
                <a:solidFill>
                  <a:schemeClr val="dk1"/>
                </a:solidFill>
                <a:latin typeface="Century Gothic"/>
                <a:ea typeface="Century Gothic"/>
                <a:cs typeface="Century Gothic"/>
                <a:sym typeface="Century Gothic"/>
              </a:endParaRPr>
            </a:p>
            <a:p>
              <a:pPr indent="-285750" lvl="1" marL="285750" marR="0" rtl="0" algn="l">
                <a:lnSpc>
                  <a:spcPct val="90000"/>
                </a:lnSpc>
                <a:spcBef>
                  <a:spcPts val="465"/>
                </a:spcBef>
                <a:spcAft>
                  <a:spcPts val="0"/>
                </a:spcAft>
                <a:buClr>
                  <a:schemeClr val="dk1"/>
                </a:buClr>
                <a:buSzPts val="3100"/>
                <a:buFont typeface="Century Gothic"/>
                <a:buChar char="•"/>
              </a:pPr>
              <a:r>
                <a:rPr b="0" i="0" lang="en-US" sz="3100" u="none" cap="none" strike="noStrike">
                  <a:solidFill>
                    <a:schemeClr val="dk1"/>
                  </a:solidFill>
                  <a:latin typeface="Century Gothic"/>
                  <a:ea typeface="Century Gothic"/>
                  <a:cs typeface="Century Gothic"/>
                  <a:sym typeface="Century Gothic"/>
                </a:rPr>
                <a:t>Research question</a:t>
              </a:r>
              <a:endParaRPr/>
            </a:p>
            <a:p>
              <a:pPr indent="-285750" lvl="1" marL="285750" marR="0" rtl="0" algn="l">
                <a:lnSpc>
                  <a:spcPct val="90000"/>
                </a:lnSpc>
                <a:spcBef>
                  <a:spcPts val="465"/>
                </a:spcBef>
                <a:spcAft>
                  <a:spcPts val="0"/>
                </a:spcAft>
                <a:buClr>
                  <a:schemeClr val="dk1"/>
                </a:buClr>
                <a:buSzPts val="3100"/>
                <a:buFont typeface="Century Gothic"/>
                <a:buChar char="•"/>
              </a:pPr>
              <a:r>
                <a:rPr b="0" i="0" lang="en-US" sz="3100" u="none" cap="none" strike="noStrike">
                  <a:solidFill>
                    <a:schemeClr val="dk1"/>
                  </a:solidFill>
                  <a:latin typeface="Century Gothic"/>
                  <a:ea typeface="Century Gothic"/>
                  <a:cs typeface="Century Gothic"/>
                  <a:sym typeface="Century Gothic"/>
                </a:rPr>
                <a:t>Objectives </a:t>
              </a:r>
              <a:endParaRPr b="0" i="0" sz="3100" u="none" cap="none" strike="noStrike">
                <a:solidFill>
                  <a:schemeClr val="dk1"/>
                </a:solidFill>
                <a:latin typeface="Century Gothic"/>
                <a:ea typeface="Century Gothic"/>
                <a:cs typeface="Century Gothic"/>
                <a:sym typeface="Century Gothic"/>
              </a:endParaRPr>
            </a:p>
            <a:p>
              <a:pPr indent="-285750" lvl="1" marL="285750" marR="0" rtl="0" algn="l">
                <a:lnSpc>
                  <a:spcPct val="90000"/>
                </a:lnSpc>
                <a:spcBef>
                  <a:spcPts val="465"/>
                </a:spcBef>
                <a:spcAft>
                  <a:spcPts val="0"/>
                </a:spcAft>
                <a:buClr>
                  <a:schemeClr val="dk1"/>
                </a:buClr>
                <a:buSzPts val="3100"/>
                <a:buFont typeface="Century Gothic"/>
                <a:buChar char="•"/>
              </a:pPr>
              <a:r>
                <a:rPr b="0" i="0" lang="en-US" sz="3100" u="none" cap="none" strike="noStrike">
                  <a:solidFill>
                    <a:schemeClr val="dk1"/>
                  </a:solidFill>
                  <a:latin typeface="Century Gothic"/>
                  <a:ea typeface="Century Gothic"/>
                  <a:cs typeface="Century Gothic"/>
                  <a:sym typeface="Century Gothic"/>
                </a:rPr>
                <a:t>Key definitions</a:t>
              </a:r>
              <a:endParaRPr b="0" i="0" sz="3100" u="none" cap="none" strike="noStrike">
                <a:solidFill>
                  <a:schemeClr val="dk1"/>
                </a:solidFill>
                <a:latin typeface="Century Gothic"/>
                <a:ea typeface="Century Gothic"/>
                <a:cs typeface="Century Gothic"/>
                <a:sym typeface="Century Gothic"/>
              </a:endParaRPr>
            </a:p>
            <a:p>
              <a:pPr indent="-285750" lvl="1" marL="285750" marR="0" rtl="0" algn="l">
                <a:lnSpc>
                  <a:spcPct val="90000"/>
                </a:lnSpc>
                <a:spcBef>
                  <a:spcPts val="465"/>
                </a:spcBef>
                <a:spcAft>
                  <a:spcPts val="0"/>
                </a:spcAft>
                <a:buClr>
                  <a:schemeClr val="dk1"/>
                </a:buClr>
                <a:buSzPts val="3100"/>
                <a:buFont typeface="Century Gothic"/>
                <a:buChar char="•"/>
              </a:pPr>
              <a:r>
                <a:rPr b="0" i="0" lang="en-US" sz="3100" u="none" cap="none" strike="noStrike">
                  <a:solidFill>
                    <a:schemeClr val="dk1"/>
                  </a:solidFill>
                  <a:latin typeface="Century Gothic"/>
                  <a:ea typeface="Century Gothic"/>
                  <a:cs typeface="Century Gothic"/>
                  <a:sym typeface="Century Gothic"/>
                </a:rPr>
                <a:t>Relevant legal environment on unexplained wealth in Ghana</a:t>
              </a:r>
              <a:endParaRPr b="0" i="0" sz="3100" u="none" cap="none" strike="noStrike">
                <a:solidFill>
                  <a:schemeClr val="dk1"/>
                </a:solidFill>
                <a:latin typeface="Century Gothic"/>
                <a:ea typeface="Century Gothic"/>
                <a:cs typeface="Century Gothic"/>
                <a:sym typeface="Century Gothic"/>
              </a:endParaRPr>
            </a:p>
            <a:p>
              <a:pPr indent="-285750" lvl="1" marL="285750" marR="0" rtl="0" algn="l">
                <a:lnSpc>
                  <a:spcPct val="90000"/>
                </a:lnSpc>
                <a:spcBef>
                  <a:spcPts val="465"/>
                </a:spcBef>
                <a:spcAft>
                  <a:spcPts val="0"/>
                </a:spcAft>
                <a:buClr>
                  <a:schemeClr val="dk1"/>
                </a:buClr>
                <a:buSzPts val="3100"/>
                <a:buFont typeface="Century Gothic"/>
                <a:buChar char="•"/>
              </a:pPr>
              <a:r>
                <a:rPr b="0" i="0" lang="en-US" sz="3100" u="none" cap="none" strike="noStrike">
                  <a:solidFill>
                    <a:schemeClr val="dk1"/>
                  </a:solidFill>
                  <a:latin typeface="Century Gothic"/>
                  <a:ea typeface="Century Gothic"/>
                  <a:cs typeface="Century Gothic"/>
                  <a:sym typeface="Century Gothic"/>
                </a:rPr>
                <a:t>Analysis </a:t>
              </a:r>
              <a:endParaRPr b="0" i="0" sz="3100" u="none" cap="none" strike="noStrike">
                <a:solidFill>
                  <a:schemeClr val="dk1"/>
                </a:solidFill>
                <a:latin typeface="Century Gothic"/>
                <a:ea typeface="Century Gothic"/>
                <a:cs typeface="Century Gothic"/>
                <a:sym typeface="Century Gothic"/>
              </a:endParaRPr>
            </a:p>
            <a:p>
              <a:pPr indent="-285750" lvl="1" marL="285750" marR="0" rtl="0" algn="l">
                <a:lnSpc>
                  <a:spcPct val="90000"/>
                </a:lnSpc>
                <a:spcBef>
                  <a:spcPts val="465"/>
                </a:spcBef>
                <a:spcAft>
                  <a:spcPts val="0"/>
                </a:spcAft>
                <a:buClr>
                  <a:schemeClr val="dk1"/>
                </a:buClr>
                <a:buSzPts val="3100"/>
                <a:buFont typeface="Century Gothic"/>
                <a:buChar char="•"/>
              </a:pPr>
              <a:r>
                <a:rPr b="0" i="0" lang="en-US" sz="3100" u="none" cap="none" strike="noStrike">
                  <a:solidFill>
                    <a:schemeClr val="dk1"/>
                  </a:solidFill>
                  <a:latin typeface="Century Gothic"/>
                  <a:ea typeface="Century Gothic"/>
                  <a:cs typeface="Century Gothic"/>
                  <a:sym typeface="Century Gothic"/>
                </a:rPr>
                <a:t>Conclusions/Recommendations</a:t>
              </a:r>
              <a:endParaRPr b="0" i="0" sz="31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20"/>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5400"/>
              <a:buFont typeface="Century Gothic"/>
              <a:buNone/>
            </a:pPr>
            <a:r>
              <a:rPr b="1" lang="en-US" sz="5400"/>
              <a:t>Analysis</a:t>
            </a:r>
            <a:endParaRPr sz="5400"/>
          </a:p>
        </p:txBody>
      </p:sp>
      <p:grpSp>
        <p:nvGrpSpPr>
          <p:cNvPr id="500" name="Google Shape;500;p20"/>
          <p:cNvGrpSpPr/>
          <p:nvPr/>
        </p:nvGrpSpPr>
        <p:grpSpPr>
          <a:xfrm>
            <a:off x="1397640" y="2603499"/>
            <a:ext cx="10366616" cy="4004128"/>
            <a:chOff x="242686" y="0"/>
            <a:chExt cx="10366616" cy="4004128"/>
          </a:xfrm>
        </p:grpSpPr>
        <p:sp>
          <p:nvSpPr>
            <p:cNvPr id="501" name="Google Shape;501;p20"/>
            <p:cNvSpPr/>
            <p:nvPr/>
          </p:nvSpPr>
          <p:spPr>
            <a:xfrm>
              <a:off x="5425994" y="1726680"/>
              <a:ext cx="4295755" cy="375242"/>
            </a:xfrm>
            <a:custGeom>
              <a:rect b="b" l="l" r="r" t="t"/>
              <a:pathLst>
                <a:path extrusionOk="0" h="120000" w="120000">
                  <a:moveTo>
                    <a:pt x="0" y="0"/>
                  </a:moveTo>
                  <a:lnTo>
                    <a:pt x="0" y="60395"/>
                  </a:lnTo>
                  <a:lnTo>
                    <a:pt x="120000" y="60395"/>
                  </a:lnTo>
                  <a:lnTo>
                    <a:pt x="120000" y="120000"/>
                  </a:lnTo>
                </a:path>
              </a:pathLst>
            </a:custGeom>
            <a:noFill/>
            <a:ln cap="rnd" cmpd="sng" w="19050">
              <a:solidFill>
                <a:srgbClr val="8D0A4E"/>
              </a:solidFill>
              <a:prstDash val="solid"/>
              <a:round/>
              <a:headEnd len="sm" w="sm" type="none"/>
              <a:tailEnd len="sm" w="sm" type="none"/>
            </a:ln>
          </p:spPr>
        </p:sp>
        <p:sp>
          <p:nvSpPr>
            <p:cNvPr id="502" name="Google Shape;502;p20"/>
            <p:cNvSpPr/>
            <p:nvPr/>
          </p:nvSpPr>
          <p:spPr>
            <a:xfrm>
              <a:off x="5425994" y="1726680"/>
              <a:ext cx="2147877" cy="375242"/>
            </a:xfrm>
            <a:custGeom>
              <a:rect b="b" l="l" r="r" t="t"/>
              <a:pathLst>
                <a:path extrusionOk="0" h="120000" w="120000">
                  <a:moveTo>
                    <a:pt x="0" y="0"/>
                  </a:moveTo>
                  <a:lnTo>
                    <a:pt x="0" y="60395"/>
                  </a:lnTo>
                  <a:lnTo>
                    <a:pt x="120000" y="60395"/>
                  </a:lnTo>
                  <a:lnTo>
                    <a:pt x="120000" y="120000"/>
                  </a:lnTo>
                </a:path>
              </a:pathLst>
            </a:custGeom>
            <a:noFill/>
            <a:ln cap="rnd" cmpd="sng" w="19050">
              <a:solidFill>
                <a:srgbClr val="8D0A4E"/>
              </a:solidFill>
              <a:prstDash val="solid"/>
              <a:round/>
              <a:headEnd len="sm" w="sm" type="none"/>
              <a:tailEnd len="sm" w="sm" type="none"/>
            </a:ln>
          </p:spPr>
        </p:sp>
        <p:sp>
          <p:nvSpPr>
            <p:cNvPr id="503" name="Google Shape;503;p20"/>
            <p:cNvSpPr/>
            <p:nvPr/>
          </p:nvSpPr>
          <p:spPr>
            <a:xfrm>
              <a:off x="5380274" y="1726680"/>
              <a:ext cx="91440" cy="375242"/>
            </a:xfrm>
            <a:custGeom>
              <a:rect b="b" l="l" r="r" t="t"/>
              <a:pathLst>
                <a:path extrusionOk="0" h="120000" w="120000">
                  <a:moveTo>
                    <a:pt x="60000" y="0"/>
                  </a:moveTo>
                  <a:lnTo>
                    <a:pt x="60000" y="120000"/>
                  </a:lnTo>
                </a:path>
              </a:pathLst>
            </a:custGeom>
            <a:noFill/>
            <a:ln cap="rnd" cmpd="sng" w="19050">
              <a:solidFill>
                <a:srgbClr val="8D0A4E"/>
              </a:solidFill>
              <a:prstDash val="solid"/>
              <a:round/>
              <a:headEnd len="sm" w="sm" type="none"/>
              <a:tailEnd len="sm" w="sm" type="none"/>
            </a:ln>
          </p:spPr>
        </p:sp>
        <p:sp>
          <p:nvSpPr>
            <p:cNvPr id="504" name="Google Shape;504;p20"/>
            <p:cNvSpPr/>
            <p:nvPr/>
          </p:nvSpPr>
          <p:spPr>
            <a:xfrm>
              <a:off x="3288518" y="1726680"/>
              <a:ext cx="2137475" cy="506922"/>
            </a:xfrm>
            <a:custGeom>
              <a:rect b="b" l="l" r="r" t="t"/>
              <a:pathLst>
                <a:path extrusionOk="0" h="120000" w="120000">
                  <a:moveTo>
                    <a:pt x="120000" y="0"/>
                  </a:moveTo>
                  <a:lnTo>
                    <a:pt x="120000" y="75878"/>
                  </a:lnTo>
                  <a:lnTo>
                    <a:pt x="0" y="75878"/>
                  </a:lnTo>
                  <a:lnTo>
                    <a:pt x="0" y="120000"/>
                  </a:lnTo>
                </a:path>
              </a:pathLst>
            </a:custGeom>
            <a:noFill/>
            <a:ln cap="rnd" cmpd="sng" w="19050">
              <a:solidFill>
                <a:srgbClr val="8D0A4E"/>
              </a:solidFill>
              <a:prstDash val="solid"/>
              <a:round/>
              <a:headEnd len="sm" w="sm" type="none"/>
              <a:tailEnd len="sm" w="sm" type="none"/>
            </a:ln>
          </p:spPr>
        </p:sp>
        <p:sp>
          <p:nvSpPr>
            <p:cNvPr id="505" name="Google Shape;505;p20"/>
            <p:cNvSpPr/>
            <p:nvPr/>
          </p:nvSpPr>
          <p:spPr>
            <a:xfrm>
              <a:off x="1130238" y="1726680"/>
              <a:ext cx="4295755" cy="375242"/>
            </a:xfrm>
            <a:custGeom>
              <a:rect b="b" l="l" r="r" t="t"/>
              <a:pathLst>
                <a:path extrusionOk="0" h="120000" w="120000">
                  <a:moveTo>
                    <a:pt x="120000" y="0"/>
                  </a:moveTo>
                  <a:lnTo>
                    <a:pt x="120000" y="60395"/>
                  </a:lnTo>
                  <a:lnTo>
                    <a:pt x="0" y="60395"/>
                  </a:lnTo>
                  <a:lnTo>
                    <a:pt x="0" y="120000"/>
                  </a:lnTo>
                </a:path>
              </a:pathLst>
            </a:custGeom>
            <a:noFill/>
            <a:ln cap="rnd" cmpd="sng" w="19050">
              <a:solidFill>
                <a:srgbClr val="8D0A4E"/>
              </a:solidFill>
              <a:prstDash val="solid"/>
              <a:round/>
              <a:headEnd len="sm" w="sm" type="none"/>
              <a:tailEnd len="sm" w="sm" type="none"/>
            </a:ln>
          </p:spPr>
        </p:sp>
        <p:sp>
          <p:nvSpPr>
            <p:cNvPr id="506" name="Google Shape;506;p20"/>
            <p:cNvSpPr/>
            <p:nvPr/>
          </p:nvSpPr>
          <p:spPr>
            <a:xfrm>
              <a:off x="3205976" y="0"/>
              <a:ext cx="4440036" cy="1726680"/>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20"/>
            <p:cNvSpPr txBox="1"/>
            <p:nvPr/>
          </p:nvSpPr>
          <p:spPr>
            <a:xfrm>
              <a:off x="3205976" y="0"/>
              <a:ext cx="4440036" cy="1726680"/>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chemeClr val="lt1"/>
                </a:buClr>
                <a:buSzPts val="4000"/>
                <a:buFont typeface="Century Gothic"/>
                <a:buNone/>
              </a:pPr>
              <a:r>
                <a:rPr b="1" i="0" lang="en-US" sz="4000" u="none" cap="none" strike="noStrike">
                  <a:solidFill>
                    <a:schemeClr val="lt1"/>
                  </a:solidFill>
                  <a:latin typeface="Century Gothic"/>
                  <a:ea typeface="Century Gothic"/>
                  <a:cs typeface="Century Gothic"/>
                  <a:sym typeface="Century Gothic"/>
                </a:rPr>
                <a:t>1992 Constitution</a:t>
              </a:r>
              <a:endParaRPr b="0" i="0" sz="4000" u="none" cap="none" strike="noStrike">
                <a:solidFill>
                  <a:schemeClr val="lt1"/>
                </a:solidFill>
                <a:latin typeface="Century Gothic"/>
                <a:ea typeface="Century Gothic"/>
                <a:cs typeface="Century Gothic"/>
                <a:sym typeface="Century Gothic"/>
              </a:endParaRPr>
            </a:p>
          </p:txBody>
        </p:sp>
        <p:sp>
          <p:nvSpPr>
            <p:cNvPr id="508" name="Google Shape;508;p20"/>
            <p:cNvSpPr/>
            <p:nvPr/>
          </p:nvSpPr>
          <p:spPr>
            <a:xfrm>
              <a:off x="242686" y="2101923"/>
              <a:ext cx="1775105" cy="189973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20"/>
            <p:cNvSpPr txBox="1"/>
            <p:nvPr/>
          </p:nvSpPr>
          <p:spPr>
            <a:xfrm>
              <a:off x="242686" y="2101923"/>
              <a:ext cx="1775105" cy="1899735"/>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Laws of Ghana (Article 11)</a:t>
              </a:r>
              <a:endParaRPr b="0" i="0" sz="2400" u="none" cap="none" strike="noStrike">
                <a:solidFill>
                  <a:schemeClr val="lt1"/>
                </a:solidFill>
                <a:latin typeface="Century Gothic"/>
                <a:ea typeface="Century Gothic"/>
                <a:cs typeface="Century Gothic"/>
                <a:sym typeface="Century Gothic"/>
              </a:endParaRPr>
            </a:p>
          </p:txBody>
        </p:sp>
        <p:sp>
          <p:nvSpPr>
            <p:cNvPr id="510" name="Google Shape;510;p20"/>
            <p:cNvSpPr/>
            <p:nvPr/>
          </p:nvSpPr>
          <p:spPr>
            <a:xfrm>
              <a:off x="2400966" y="2233603"/>
              <a:ext cx="1775105" cy="177052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20"/>
            <p:cNvSpPr txBox="1"/>
            <p:nvPr/>
          </p:nvSpPr>
          <p:spPr>
            <a:xfrm>
              <a:off x="2400966" y="2233603"/>
              <a:ext cx="1775105" cy="1770525"/>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Judicial Power (Article 125 (3); 126 (1))</a:t>
              </a:r>
              <a:endParaRPr b="0" i="0" sz="2400" u="none" cap="none" strike="noStrike">
                <a:solidFill>
                  <a:schemeClr val="lt1"/>
                </a:solidFill>
                <a:latin typeface="Century Gothic"/>
                <a:ea typeface="Century Gothic"/>
                <a:cs typeface="Century Gothic"/>
                <a:sym typeface="Century Gothic"/>
              </a:endParaRPr>
            </a:p>
          </p:txBody>
        </p:sp>
        <p:sp>
          <p:nvSpPr>
            <p:cNvPr id="512" name="Google Shape;512;p20"/>
            <p:cNvSpPr/>
            <p:nvPr/>
          </p:nvSpPr>
          <p:spPr>
            <a:xfrm>
              <a:off x="4538441" y="2101923"/>
              <a:ext cx="1775105" cy="1899726"/>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20"/>
            <p:cNvSpPr txBox="1"/>
            <p:nvPr/>
          </p:nvSpPr>
          <p:spPr>
            <a:xfrm>
              <a:off x="4538441" y="2101923"/>
              <a:ext cx="1775105" cy="1899726"/>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The Audit Service (Article 188-189)</a:t>
              </a:r>
              <a:endParaRPr b="0" i="0" sz="2400" u="none" cap="none" strike="noStrike">
                <a:solidFill>
                  <a:schemeClr val="lt1"/>
                </a:solidFill>
                <a:latin typeface="Century Gothic"/>
                <a:ea typeface="Century Gothic"/>
                <a:cs typeface="Century Gothic"/>
                <a:sym typeface="Century Gothic"/>
              </a:endParaRPr>
            </a:p>
          </p:txBody>
        </p:sp>
        <p:sp>
          <p:nvSpPr>
            <p:cNvPr id="514" name="Google Shape;514;p20"/>
            <p:cNvSpPr/>
            <p:nvPr/>
          </p:nvSpPr>
          <p:spPr>
            <a:xfrm>
              <a:off x="6686319" y="2101923"/>
              <a:ext cx="1775105" cy="1848879"/>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20"/>
            <p:cNvSpPr txBox="1"/>
            <p:nvPr/>
          </p:nvSpPr>
          <p:spPr>
            <a:xfrm>
              <a:off x="6686319" y="2101923"/>
              <a:ext cx="1775105" cy="1848879"/>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CHRAJ (Article 218).</a:t>
              </a:r>
              <a:endParaRPr b="0" i="0" sz="2400" u="none" cap="none" strike="noStrike">
                <a:solidFill>
                  <a:schemeClr val="lt1"/>
                </a:solidFill>
                <a:latin typeface="Century Gothic"/>
                <a:ea typeface="Century Gothic"/>
                <a:cs typeface="Century Gothic"/>
                <a:sym typeface="Century Gothic"/>
              </a:endParaRPr>
            </a:p>
          </p:txBody>
        </p:sp>
        <p:sp>
          <p:nvSpPr>
            <p:cNvPr id="516" name="Google Shape;516;p20"/>
            <p:cNvSpPr/>
            <p:nvPr/>
          </p:nvSpPr>
          <p:spPr>
            <a:xfrm>
              <a:off x="8834197" y="2101923"/>
              <a:ext cx="1775105" cy="1836737"/>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20"/>
            <p:cNvSpPr txBox="1"/>
            <p:nvPr/>
          </p:nvSpPr>
          <p:spPr>
            <a:xfrm>
              <a:off x="8834197" y="2101923"/>
              <a:ext cx="1775105" cy="1836737"/>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Assets Declaration for public officers(Article 286)</a:t>
              </a:r>
              <a:endParaRPr b="0" i="0" sz="24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21"/>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rPr b="1" lang="en-US">
                <a:latin typeface="Century Gothic"/>
                <a:ea typeface="Century Gothic"/>
                <a:cs typeface="Century Gothic"/>
                <a:sym typeface="Century Gothic"/>
              </a:rPr>
              <a:t>Commission on Human Rights and Administrative Act 1993 (Act 456)</a:t>
            </a:r>
            <a:endParaRPr/>
          </a:p>
        </p:txBody>
      </p:sp>
      <p:grpSp>
        <p:nvGrpSpPr>
          <p:cNvPr id="523" name="Google Shape;523;p21"/>
          <p:cNvGrpSpPr/>
          <p:nvPr/>
        </p:nvGrpSpPr>
        <p:grpSpPr>
          <a:xfrm>
            <a:off x="2263767" y="2605484"/>
            <a:ext cx="8819420" cy="4033362"/>
            <a:chOff x="1108813" y="1984"/>
            <a:chExt cx="8819420" cy="4033362"/>
          </a:xfrm>
        </p:grpSpPr>
        <p:sp>
          <p:nvSpPr>
            <p:cNvPr id="524" name="Google Shape;524;p21"/>
            <p:cNvSpPr/>
            <p:nvPr/>
          </p:nvSpPr>
          <p:spPr>
            <a:xfrm rot="5400000">
              <a:off x="648699" y="1428035"/>
              <a:ext cx="3067424" cy="2147197"/>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21"/>
            <p:cNvSpPr txBox="1"/>
            <p:nvPr/>
          </p:nvSpPr>
          <p:spPr>
            <a:xfrm>
              <a:off x="1108813" y="2041521"/>
              <a:ext cx="2147197" cy="920227"/>
            </a:xfrm>
            <a:prstGeom prst="rect">
              <a:avLst/>
            </a:prstGeom>
            <a:noFill/>
            <a:ln>
              <a:noFill/>
            </a:ln>
          </p:spPr>
          <p:txBody>
            <a:bodyPr anchorCtr="0" anchor="ctr" bIns="23475" lIns="23475" spcFirstLastPara="1" rIns="23475" wrap="square" tIns="23475">
              <a:noAutofit/>
            </a:bodyPr>
            <a:lstStyle/>
            <a:p>
              <a:pPr indent="0" lvl="0" marL="0" marR="0" rtl="0" algn="ctr">
                <a:lnSpc>
                  <a:spcPct val="90000"/>
                </a:lnSpc>
                <a:spcBef>
                  <a:spcPts val="0"/>
                </a:spcBef>
                <a:spcAft>
                  <a:spcPts val="0"/>
                </a:spcAft>
                <a:buClr>
                  <a:schemeClr val="lt1"/>
                </a:buClr>
                <a:buSzPts val="3700"/>
                <a:buFont typeface="Century Gothic"/>
                <a:buNone/>
              </a:pPr>
              <a:r>
                <a:rPr b="1" i="0" lang="en-US" sz="3700" u="none" cap="none" strike="noStrike">
                  <a:solidFill>
                    <a:schemeClr val="lt1"/>
                  </a:solidFill>
                  <a:latin typeface="Century Gothic"/>
                  <a:ea typeface="Century Gothic"/>
                  <a:cs typeface="Century Gothic"/>
                  <a:sym typeface="Century Gothic"/>
                </a:rPr>
                <a:t>Mandate</a:t>
              </a:r>
              <a:endParaRPr b="0" i="0" sz="3700" u="none" cap="none" strike="noStrike">
                <a:solidFill>
                  <a:schemeClr val="lt1"/>
                </a:solidFill>
                <a:latin typeface="Century Gothic"/>
                <a:ea typeface="Century Gothic"/>
                <a:cs typeface="Century Gothic"/>
                <a:sym typeface="Century Gothic"/>
              </a:endParaRPr>
            </a:p>
          </p:txBody>
        </p:sp>
        <p:sp>
          <p:nvSpPr>
            <p:cNvPr id="526" name="Google Shape;526;p21"/>
            <p:cNvSpPr/>
            <p:nvPr/>
          </p:nvSpPr>
          <p:spPr>
            <a:xfrm rot="5400000">
              <a:off x="4988748" y="-1011797"/>
              <a:ext cx="3925703" cy="5953265"/>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21"/>
            <p:cNvSpPr txBox="1"/>
            <p:nvPr/>
          </p:nvSpPr>
          <p:spPr>
            <a:xfrm>
              <a:off x="3974968" y="193620"/>
              <a:ext cx="5761628" cy="3542429"/>
            </a:xfrm>
            <a:prstGeom prst="rect">
              <a:avLst/>
            </a:prstGeom>
            <a:noFill/>
            <a:ln>
              <a:noFill/>
            </a:ln>
          </p:spPr>
          <p:txBody>
            <a:bodyPr anchorCtr="0" anchor="ctr" bIns="15875" lIns="177800" spcFirstLastPara="1" rIns="15875" wrap="square" tIns="15875">
              <a:noAutofit/>
            </a:bodyPr>
            <a:lstStyle/>
            <a:p>
              <a:pPr indent="-228600" lvl="1" marL="228600" marR="0" rtl="0" algn="l">
                <a:lnSpc>
                  <a:spcPct val="90000"/>
                </a:lnSpc>
                <a:spcBef>
                  <a:spcPts val="0"/>
                </a:spcBef>
                <a:spcAft>
                  <a:spcPts val="0"/>
                </a:spcAft>
                <a:buClr>
                  <a:schemeClr val="dk1"/>
                </a:buClr>
                <a:buSzPts val="2500"/>
                <a:buFont typeface="Century Gothic"/>
                <a:buChar char="•"/>
              </a:pPr>
              <a:r>
                <a:rPr b="1" i="0" lang="en-US" sz="2500" u="none" cap="none" strike="noStrike">
                  <a:solidFill>
                    <a:schemeClr val="dk1"/>
                  </a:solidFill>
                  <a:latin typeface="Century Gothic"/>
                  <a:ea typeface="Century Gothic"/>
                  <a:cs typeface="Century Gothic"/>
                  <a:sym typeface="Century Gothic"/>
                </a:rPr>
                <a:t>Human Rights Mandate</a:t>
              </a:r>
              <a:r>
                <a:rPr b="0" i="0" lang="en-US" sz="2500" u="none" cap="none" strike="noStrike">
                  <a:solidFill>
                    <a:schemeClr val="dk1"/>
                  </a:solidFill>
                  <a:latin typeface="Century Gothic"/>
                  <a:ea typeface="Century Gothic"/>
                  <a:cs typeface="Century Gothic"/>
                  <a:sym typeface="Century Gothic"/>
                </a:rPr>
                <a:t>-The National Human Rights Institution of Ghana’</a:t>
              </a:r>
              <a:endParaRPr b="0" i="0" sz="25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75"/>
                </a:spcBef>
                <a:spcAft>
                  <a:spcPts val="0"/>
                </a:spcAft>
                <a:buClr>
                  <a:schemeClr val="dk1"/>
                </a:buClr>
                <a:buSzPts val="2500"/>
                <a:buFont typeface="Century Gothic"/>
                <a:buChar char="•"/>
              </a:pPr>
              <a:r>
                <a:rPr b="1" i="0" lang="en-US" sz="2500" u="none" cap="none" strike="noStrike">
                  <a:solidFill>
                    <a:schemeClr val="dk1"/>
                  </a:solidFill>
                  <a:latin typeface="Century Gothic"/>
                  <a:ea typeface="Century Gothic"/>
                  <a:cs typeface="Century Gothic"/>
                  <a:sym typeface="Century Gothic"/>
                </a:rPr>
                <a:t>Administrative Justice Mandate</a:t>
              </a:r>
              <a:r>
                <a:rPr b="0" i="0" lang="en-US" sz="2500" u="none" cap="none" strike="noStrike">
                  <a:solidFill>
                    <a:schemeClr val="dk1"/>
                  </a:solidFill>
                  <a:latin typeface="Century Gothic"/>
                  <a:ea typeface="Century Gothic"/>
                  <a:cs typeface="Century Gothic"/>
                  <a:sym typeface="Century Gothic"/>
                </a:rPr>
                <a:t>-The Ombudsman of Ghana.</a:t>
              </a:r>
              <a:endParaRPr b="0" i="0" sz="25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75"/>
                </a:spcBef>
                <a:spcAft>
                  <a:spcPts val="0"/>
                </a:spcAft>
                <a:buClr>
                  <a:schemeClr val="dk1"/>
                </a:buClr>
                <a:buSzPts val="2500"/>
                <a:buFont typeface="Noto Sans Symbols"/>
                <a:buChar char="⮚"/>
              </a:pPr>
              <a:r>
                <a:rPr b="1" i="0" lang="en-US" sz="2500" u="none" cap="none" strike="noStrike">
                  <a:solidFill>
                    <a:schemeClr val="dk1"/>
                  </a:solidFill>
                  <a:latin typeface="Century Gothic"/>
                  <a:ea typeface="Century Gothic"/>
                  <a:cs typeface="Century Gothic"/>
                  <a:sym typeface="Century Gothic"/>
                </a:rPr>
                <a:t>Anti-corruption Mandate</a:t>
              </a:r>
              <a:r>
                <a:rPr b="0" i="0" lang="en-US" sz="2500" u="none" cap="none" strike="noStrike">
                  <a:solidFill>
                    <a:schemeClr val="dk1"/>
                  </a:solidFill>
                  <a:latin typeface="Century Gothic"/>
                  <a:ea typeface="Century Gothic"/>
                  <a:cs typeface="Century Gothic"/>
                  <a:sym typeface="Century Gothic"/>
                </a:rPr>
                <a:t>-An Anti-Corruption Agency &amp; Ethics Office for the Public Service of Ghana.</a:t>
              </a:r>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22"/>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533" name="Google Shape;533;p22"/>
          <p:cNvGrpSpPr/>
          <p:nvPr/>
        </p:nvGrpSpPr>
        <p:grpSpPr>
          <a:xfrm>
            <a:off x="393705" y="2605007"/>
            <a:ext cx="11442689" cy="4114324"/>
            <a:chOff x="96525" y="1507"/>
            <a:chExt cx="11442689" cy="4114324"/>
          </a:xfrm>
        </p:grpSpPr>
        <p:sp>
          <p:nvSpPr>
            <p:cNvPr id="534" name="Google Shape;534;p22"/>
            <p:cNvSpPr/>
            <p:nvPr/>
          </p:nvSpPr>
          <p:spPr>
            <a:xfrm>
              <a:off x="5817869" y="1500007"/>
              <a:ext cx="3626368" cy="629369"/>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535" name="Google Shape;535;p22"/>
            <p:cNvSpPr/>
            <p:nvPr/>
          </p:nvSpPr>
          <p:spPr>
            <a:xfrm>
              <a:off x="5221392" y="1500007"/>
              <a:ext cx="596477" cy="629369"/>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536" name="Google Shape;536;p22"/>
            <p:cNvSpPr/>
            <p:nvPr/>
          </p:nvSpPr>
          <p:spPr>
            <a:xfrm>
              <a:off x="1595024" y="1500007"/>
              <a:ext cx="4222845" cy="629369"/>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537" name="Google Shape;537;p22"/>
            <p:cNvSpPr/>
            <p:nvPr/>
          </p:nvSpPr>
          <p:spPr>
            <a:xfrm>
              <a:off x="4319370" y="1507"/>
              <a:ext cx="2996998" cy="1498499"/>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22"/>
            <p:cNvSpPr txBox="1"/>
            <p:nvPr/>
          </p:nvSpPr>
          <p:spPr>
            <a:xfrm>
              <a:off x="4319370" y="1507"/>
              <a:ext cx="2996998" cy="1498499"/>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lt1"/>
                </a:buClr>
                <a:buSzPts val="2800"/>
                <a:buFont typeface="Century Gothic"/>
                <a:buNone/>
              </a:pPr>
              <a:r>
                <a:rPr b="1" i="0" lang="en-US" sz="2800" u="none" cap="none" strike="noStrike">
                  <a:solidFill>
                    <a:schemeClr val="lt1"/>
                  </a:solidFill>
                  <a:latin typeface="Century Gothic"/>
                  <a:ea typeface="Century Gothic"/>
                  <a:cs typeface="Century Gothic"/>
                  <a:sym typeface="Century Gothic"/>
                </a:rPr>
                <a:t>Anti-Corruption Mandate</a:t>
              </a:r>
              <a:endParaRPr b="0" i="0" sz="2800" u="none" cap="none" strike="noStrike">
                <a:solidFill>
                  <a:schemeClr val="lt1"/>
                </a:solidFill>
                <a:latin typeface="Century Gothic"/>
                <a:ea typeface="Century Gothic"/>
                <a:cs typeface="Century Gothic"/>
                <a:sym typeface="Century Gothic"/>
              </a:endParaRPr>
            </a:p>
          </p:txBody>
        </p:sp>
        <p:sp>
          <p:nvSpPr>
            <p:cNvPr id="539" name="Google Shape;539;p22"/>
            <p:cNvSpPr/>
            <p:nvPr/>
          </p:nvSpPr>
          <p:spPr>
            <a:xfrm>
              <a:off x="96525" y="2129376"/>
              <a:ext cx="2996998" cy="1945861"/>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22"/>
            <p:cNvSpPr txBox="1"/>
            <p:nvPr/>
          </p:nvSpPr>
          <p:spPr>
            <a:xfrm>
              <a:off x="96525" y="2129376"/>
              <a:ext cx="2996998" cy="1945861"/>
            </a:xfrm>
            <a:prstGeom prst="rect">
              <a:avLst/>
            </a:prstGeom>
            <a:noFill/>
            <a:ln>
              <a:noFill/>
            </a:ln>
          </p:spPr>
          <p:txBody>
            <a:bodyPr anchorCtr="0" anchor="ctr" bIns="12700" lIns="12700" spcFirstLastPara="1" rIns="12700" wrap="square" tIns="12700">
              <a:noAutofit/>
            </a:bodyPr>
            <a:lstStyle/>
            <a:p>
              <a:pPr indent="0" lvl="0" marL="0" marR="0" rtl="0" algn="ctr">
                <a:lnSpc>
                  <a:spcPct val="90000"/>
                </a:lnSpc>
                <a:spcBef>
                  <a:spcPts val="0"/>
                </a:spcBef>
                <a:spcAft>
                  <a:spcPts val="0"/>
                </a:spcAft>
                <a:buClr>
                  <a:schemeClr val="lt1"/>
                </a:buClr>
                <a:buSzPts val="2000"/>
                <a:buFont typeface="Century Gothic"/>
                <a:buNone/>
              </a:pPr>
              <a:r>
                <a:rPr b="0" i="0" lang="en-US" sz="2000" u="none" cap="none" strike="noStrike">
                  <a:solidFill>
                    <a:schemeClr val="lt1"/>
                  </a:solidFill>
                  <a:latin typeface="Century Gothic"/>
                  <a:ea typeface="Century Gothic"/>
                  <a:cs typeface="Century Gothic"/>
                  <a:sym typeface="Century Gothic"/>
                </a:rPr>
                <a:t>Has the power to promote integrity in the public service and combat corruption in Ghana.</a:t>
              </a:r>
              <a:endParaRPr b="0" i="0" sz="2000" u="none" cap="none" strike="noStrike">
                <a:solidFill>
                  <a:schemeClr val="lt1"/>
                </a:solidFill>
                <a:latin typeface="Century Gothic"/>
                <a:ea typeface="Century Gothic"/>
                <a:cs typeface="Century Gothic"/>
                <a:sym typeface="Century Gothic"/>
              </a:endParaRPr>
            </a:p>
          </p:txBody>
        </p:sp>
        <p:sp>
          <p:nvSpPr>
            <p:cNvPr id="541" name="Google Shape;541;p22"/>
            <p:cNvSpPr/>
            <p:nvPr/>
          </p:nvSpPr>
          <p:spPr>
            <a:xfrm>
              <a:off x="3722893" y="2129376"/>
              <a:ext cx="2996998" cy="1982409"/>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22"/>
            <p:cNvSpPr txBox="1"/>
            <p:nvPr/>
          </p:nvSpPr>
          <p:spPr>
            <a:xfrm>
              <a:off x="3722893" y="2129376"/>
              <a:ext cx="2996998" cy="1982409"/>
            </a:xfrm>
            <a:prstGeom prst="rect">
              <a:avLst/>
            </a:prstGeom>
            <a:noFill/>
            <a:ln>
              <a:noFill/>
            </a:ln>
          </p:spPr>
          <p:txBody>
            <a:bodyPr anchorCtr="0" anchor="ctr" bIns="12700" lIns="12700" spcFirstLastPara="1" rIns="12700" wrap="square" tIns="12700">
              <a:noAutofit/>
            </a:bodyPr>
            <a:lstStyle/>
            <a:p>
              <a:pPr indent="0" lvl="0" marL="0" marR="0" rtl="0" algn="ctr">
                <a:lnSpc>
                  <a:spcPct val="90000"/>
                </a:lnSpc>
                <a:spcBef>
                  <a:spcPts val="0"/>
                </a:spcBef>
                <a:spcAft>
                  <a:spcPts val="0"/>
                </a:spcAft>
                <a:buClr>
                  <a:schemeClr val="lt1"/>
                </a:buClr>
                <a:buSzPts val="2000"/>
                <a:buFont typeface="Century Gothic"/>
                <a:buNone/>
              </a:pPr>
              <a:r>
                <a:rPr b="0" i="0" lang="en-US" sz="2000" u="none" cap="none" strike="noStrike">
                  <a:solidFill>
                    <a:schemeClr val="lt1"/>
                  </a:solidFill>
                  <a:latin typeface="Century Gothic"/>
                  <a:ea typeface="Century Gothic"/>
                  <a:cs typeface="Century Gothic"/>
                  <a:sym typeface="Century Gothic"/>
                </a:rPr>
                <a:t>Investigates allegations of corruption and conflicts of interest, abuse of power, and misuse of public money in the public service</a:t>
              </a:r>
              <a:r>
                <a:rPr b="0" i="0" lang="en-US" sz="1800" u="none" cap="none" strike="noStrike">
                  <a:solidFill>
                    <a:schemeClr val="lt1"/>
                  </a:solidFill>
                  <a:latin typeface="Century Gothic"/>
                  <a:ea typeface="Century Gothic"/>
                  <a:cs typeface="Century Gothic"/>
                  <a:sym typeface="Century Gothic"/>
                </a:rPr>
                <a:t>.</a:t>
              </a:r>
              <a:endParaRPr b="0" i="0" sz="1800" u="none" cap="none" strike="noStrike">
                <a:solidFill>
                  <a:schemeClr val="lt1"/>
                </a:solidFill>
                <a:latin typeface="Century Gothic"/>
                <a:ea typeface="Century Gothic"/>
                <a:cs typeface="Century Gothic"/>
                <a:sym typeface="Century Gothic"/>
              </a:endParaRPr>
            </a:p>
          </p:txBody>
        </p:sp>
        <p:sp>
          <p:nvSpPr>
            <p:cNvPr id="543" name="Google Shape;543;p22"/>
            <p:cNvSpPr/>
            <p:nvPr/>
          </p:nvSpPr>
          <p:spPr>
            <a:xfrm>
              <a:off x="7349261" y="2129376"/>
              <a:ext cx="4189953" cy="198645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22"/>
            <p:cNvSpPr txBox="1"/>
            <p:nvPr/>
          </p:nvSpPr>
          <p:spPr>
            <a:xfrm>
              <a:off x="7349261" y="2129376"/>
              <a:ext cx="4189953" cy="1986455"/>
            </a:xfrm>
            <a:prstGeom prst="rect">
              <a:avLst/>
            </a:prstGeom>
            <a:noFill/>
            <a:ln>
              <a:noFill/>
            </a:ln>
          </p:spPr>
          <p:txBody>
            <a:bodyPr anchorCtr="0" anchor="ctr" bIns="11425" lIns="11425" spcFirstLastPara="1" rIns="11425" wrap="square" tIns="11425">
              <a:noAutofit/>
            </a:bodyPr>
            <a:lstStyle/>
            <a:p>
              <a:pPr indent="0" lvl="0" marL="0" marR="0" rtl="0" algn="ctr">
                <a:lnSpc>
                  <a:spcPct val="90000"/>
                </a:lnSpc>
                <a:spcBef>
                  <a:spcPts val="0"/>
                </a:spcBef>
                <a:spcAft>
                  <a:spcPts val="0"/>
                </a:spcAft>
                <a:buClr>
                  <a:schemeClr val="lt1"/>
                </a:buClr>
                <a:buSzPts val="1800"/>
                <a:buFont typeface="Century Gothic"/>
                <a:buNone/>
              </a:pPr>
              <a:r>
                <a:rPr b="0" i="0" lang="en-US" sz="1800" u="none" cap="none" strike="noStrike">
                  <a:solidFill>
                    <a:schemeClr val="lt1"/>
                  </a:solidFill>
                  <a:latin typeface="Century Gothic"/>
                  <a:ea typeface="Century Gothic"/>
                  <a:cs typeface="Century Gothic"/>
                  <a:sym typeface="Century Gothic"/>
                </a:rPr>
                <a:t>Investigates disclosures of impropriety under the </a:t>
              </a:r>
              <a:r>
                <a:rPr b="1" i="0" lang="en-US" sz="1800" u="none" cap="none" strike="noStrike">
                  <a:solidFill>
                    <a:schemeClr val="lt1"/>
                  </a:solidFill>
                  <a:latin typeface="Century Gothic"/>
                  <a:ea typeface="Century Gothic"/>
                  <a:cs typeface="Century Gothic"/>
                  <a:sym typeface="Century Gothic"/>
                </a:rPr>
                <a:t>Whistleblowers Act </a:t>
              </a:r>
              <a:r>
                <a:rPr b="0" i="0" lang="en-US" sz="1800" u="none" cap="none" strike="noStrike">
                  <a:solidFill>
                    <a:schemeClr val="lt1"/>
                  </a:solidFill>
                  <a:latin typeface="Century Gothic"/>
                  <a:ea typeface="Century Gothic"/>
                  <a:cs typeface="Century Gothic"/>
                  <a:sym typeface="Century Gothic"/>
                </a:rPr>
                <a:t>(Act 720)and complaints of the victimization of whistleblowers in both the public and private sectors.</a:t>
              </a:r>
              <a:endParaRPr b="0" i="0" sz="18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23"/>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550" name="Google Shape;550;p23"/>
          <p:cNvGrpSpPr/>
          <p:nvPr/>
        </p:nvGrpSpPr>
        <p:grpSpPr>
          <a:xfrm>
            <a:off x="195592" y="2664703"/>
            <a:ext cx="11713185" cy="3777762"/>
            <a:chOff x="1282" y="61203"/>
            <a:chExt cx="11713185" cy="3777762"/>
          </a:xfrm>
        </p:grpSpPr>
        <p:sp>
          <p:nvSpPr>
            <p:cNvPr id="551" name="Google Shape;551;p23"/>
            <p:cNvSpPr/>
            <p:nvPr/>
          </p:nvSpPr>
          <p:spPr>
            <a:xfrm>
              <a:off x="5857875" y="1441294"/>
              <a:ext cx="3741245" cy="579637"/>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552" name="Google Shape;552;p23"/>
            <p:cNvSpPr/>
            <p:nvPr/>
          </p:nvSpPr>
          <p:spPr>
            <a:xfrm>
              <a:off x="5122618" y="1441294"/>
              <a:ext cx="735256" cy="579637"/>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553" name="Google Shape;553;p23"/>
            <p:cNvSpPr/>
            <p:nvPr/>
          </p:nvSpPr>
          <p:spPr>
            <a:xfrm>
              <a:off x="1381373" y="1441294"/>
              <a:ext cx="4476501" cy="579637"/>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554" name="Google Shape;554;p23"/>
            <p:cNvSpPr/>
            <p:nvPr/>
          </p:nvSpPr>
          <p:spPr>
            <a:xfrm>
              <a:off x="3652697" y="61203"/>
              <a:ext cx="4410354" cy="1380090"/>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23"/>
            <p:cNvSpPr txBox="1"/>
            <p:nvPr/>
          </p:nvSpPr>
          <p:spPr>
            <a:xfrm>
              <a:off x="3652697" y="61203"/>
              <a:ext cx="4410354" cy="138009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3200"/>
                <a:buFont typeface="Century Gothic"/>
                <a:buNone/>
              </a:pPr>
              <a:r>
                <a:rPr b="1" i="0" lang="en-US" sz="3200" u="none" cap="none" strike="noStrike">
                  <a:solidFill>
                    <a:schemeClr val="lt1"/>
                  </a:solidFill>
                  <a:latin typeface="Century Gothic"/>
                  <a:ea typeface="Century Gothic"/>
                  <a:cs typeface="Century Gothic"/>
                  <a:sym typeface="Century Gothic"/>
                </a:rPr>
                <a:t>Anti-Corruption Mandate</a:t>
              </a:r>
              <a:endParaRPr b="0" i="0" sz="3200" u="none" cap="none" strike="noStrike">
                <a:solidFill>
                  <a:schemeClr val="lt1"/>
                </a:solidFill>
                <a:latin typeface="Century Gothic"/>
                <a:ea typeface="Century Gothic"/>
                <a:cs typeface="Century Gothic"/>
                <a:sym typeface="Century Gothic"/>
              </a:endParaRPr>
            </a:p>
          </p:txBody>
        </p:sp>
        <p:sp>
          <p:nvSpPr>
            <p:cNvPr id="556" name="Google Shape;556;p23"/>
            <p:cNvSpPr/>
            <p:nvPr/>
          </p:nvSpPr>
          <p:spPr>
            <a:xfrm>
              <a:off x="1282" y="2020931"/>
              <a:ext cx="2760180" cy="1749581"/>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23"/>
            <p:cNvSpPr txBox="1"/>
            <p:nvPr/>
          </p:nvSpPr>
          <p:spPr>
            <a:xfrm>
              <a:off x="1282" y="2020931"/>
              <a:ext cx="2760180" cy="1749581"/>
            </a:xfrm>
            <a:prstGeom prst="rect">
              <a:avLst/>
            </a:prstGeom>
            <a:noFill/>
            <a:ln>
              <a:noFill/>
            </a:ln>
          </p:spPr>
          <p:txBody>
            <a:bodyPr anchorCtr="0" anchor="ctr" bIns="12700" lIns="12700" spcFirstLastPara="1" rIns="12700" wrap="square" tIns="12700">
              <a:noAutofit/>
            </a:bodyPr>
            <a:lstStyle/>
            <a:p>
              <a:pPr indent="0" lvl="0" marL="0" marR="0" rtl="0" algn="ctr">
                <a:lnSpc>
                  <a:spcPct val="90000"/>
                </a:lnSpc>
                <a:spcBef>
                  <a:spcPts val="0"/>
                </a:spcBef>
                <a:spcAft>
                  <a:spcPts val="0"/>
                </a:spcAft>
                <a:buClr>
                  <a:schemeClr val="lt1"/>
                </a:buClr>
                <a:buSzPts val="2000"/>
                <a:buFont typeface="Century Gothic"/>
                <a:buNone/>
              </a:pPr>
              <a:r>
                <a:rPr b="0" i="0" lang="en-US" sz="2000" u="none" cap="none" strike="noStrike">
                  <a:solidFill>
                    <a:schemeClr val="lt1"/>
                  </a:solidFill>
                  <a:latin typeface="Century Gothic"/>
                  <a:ea typeface="Century Gothic"/>
                  <a:cs typeface="Century Gothic"/>
                  <a:sym typeface="Century Gothic"/>
                </a:rPr>
                <a:t>Provides free advice and services on corruption prevention in Ghana.</a:t>
              </a:r>
              <a:endParaRPr b="0" i="0" sz="2000" u="none" cap="none" strike="noStrike">
                <a:solidFill>
                  <a:schemeClr val="lt1"/>
                </a:solidFill>
                <a:latin typeface="Century Gothic"/>
                <a:ea typeface="Century Gothic"/>
                <a:cs typeface="Century Gothic"/>
                <a:sym typeface="Century Gothic"/>
              </a:endParaRPr>
            </a:p>
          </p:txBody>
        </p:sp>
        <p:sp>
          <p:nvSpPr>
            <p:cNvPr id="558" name="Google Shape;558;p23"/>
            <p:cNvSpPr/>
            <p:nvPr/>
          </p:nvSpPr>
          <p:spPr>
            <a:xfrm>
              <a:off x="3341101" y="2020931"/>
              <a:ext cx="3563034" cy="1754067"/>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23"/>
            <p:cNvSpPr txBox="1"/>
            <p:nvPr/>
          </p:nvSpPr>
          <p:spPr>
            <a:xfrm>
              <a:off x="3341101" y="2020931"/>
              <a:ext cx="3563034" cy="1754067"/>
            </a:xfrm>
            <a:prstGeom prst="rect">
              <a:avLst/>
            </a:prstGeom>
            <a:noFill/>
            <a:ln>
              <a:noFill/>
            </a:ln>
          </p:spPr>
          <p:txBody>
            <a:bodyPr anchorCtr="0" anchor="ctr" bIns="10150" lIns="10150" spcFirstLastPara="1" rIns="10150" wrap="square" tIns="10150">
              <a:noAutofit/>
            </a:bodyPr>
            <a:lstStyle/>
            <a:p>
              <a:pPr indent="0" lvl="0" marL="0" marR="0" rtl="0" algn="ctr">
                <a:lnSpc>
                  <a:spcPct val="90000"/>
                </a:lnSpc>
                <a:spcBef>
                  <a:spcPts val="0"/>
                </a:spcBef>
                <a:spcAft>
                  <a:spcPts val="0"/>
                </a:spcAft>
                <a:buClr>
                  <a:schemeClr val="lt1"/>
                </a:buClr>
                <a:buSzPts val="1600"/>
                <a:buFont typeface="Century Gothic"/>
                <a:buNone/>
              </a:pPr>
              <a:r>
                <a:rPr b="0" i="0" lang="en-US" sz="1600" u="none" cap="none" strike="noStrike">
                  <a:solidFill>
                    <a:schemeClr val="lt1"/>
                  </a:solidFill>
                  <a:latin typeface="Century Gothic"/>
                  <a:ea typeface="Century Gothic"/>
                  <a:cs typeface="Century Gothic"/>
                  <a:sym typeface="Century Gothic"/>
                </a:rPr>
                <a:t>Works to reduce opportunities for corruption in corruption-prone sectors by assisting to implement the corruption prevention measures and putting in place robust systems for checking corruption.</a:t>
              </a:r>
              <a:endParaRPr b="0" i="0" sz="1600" u="none" cap="none" strike="noStrike">
                <a:solidFill>
                  <a:schemeClr val="lt1"/>
                </a:solidFill>
                <a:latin typeface="Century Gothic"/>
                <a:ea typeface="Century Gothic"/>
                <a:cs typeface="Century Gothic"/>
                <a:sym typeface="Century Gothic"/>
              </a:endParaRPr>
            </a:p>
          </p:txBody>
        </p:sp>
        <p:sp>
          <p:nvSpPr>
            <p:cNvPr id="560" name="Google Shape;560;p23"/>
            <p:cNvSpPr/>
            <p:nvPr/>
          </p:nvSpPr>
          <p:spPr>
            <a:xfrm>
              <a:off x="7483773" y="2020931"/>
              <a:ext cx="4230694" cy="1818034"/>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23"/>
            <p:cNvSpPr txBox="1"/>
            <p:nvPr/>
          </p:nvSpPr>
          <p:spPr>
            <a:xfrm>
              <a:off x="7483773" y="2020931"/>
              <a:ext cx="4230694" cy="1818034"/>
            </a:xfrm>
            <a:prstGeom prst="rect">
              <a:avLst/>
            </a:prstGeom>
            <a:noFill/>
            <a:ln>
              <a:noFill/>
            </a:ln>
          </p:spPr>
          <p:txBody>
            <a:bodyPr anchorCtr="0" anchor="ctr" bIns="12700" lIns="12700" spcFirstLastPara="1" rIns="12700" wrap="square" tIns="12700">
              <a:noAutofit/>
            </a:bodyPr>
            <a:lstStyle/>
            <a:p>
              <a:pPr indent="0" lvl="0" marL="0" marR="0" rtl="0" algn="ctr">
                <a:lnSpc>
                  <a:spcPct val="90000"/>
                </a:lnSpc>
                <a:spcBef>
                  <a:spcPts val="0"/>
                </a:spcBef>
                <a:spcAft>
                  <a:spcPts val="0"/>
                </a:spcAft>
                <a:buClr>
                  <a:schemeClr val="lt1"/>
                </a:buClr>
                <a:buSzPts val="2000"/>
                <a:buFont typeface="Century Gothic"/>
                <a:buNone/>
              </a:pPr>
              <a:r>
                <a:rPr b="0" i="0" lang="en-US" sz="2000" u="none" cap="none" strike="noStrike">
                  <a:solidFill>
                    <a:schemeClr val="lt1"/>
                  </a:solidFill>
                  <a:latin typeface="Century Gothic"/>
                  <a:ea typeface="Century Gothic"/>
                  <a:cs typeface="Century Gothic"/>
                  <a:sym typeface="Century Gothic"/>
                </a:rPr>
                <a:t>Sensitises the general public about corruption and enlist public support to fight corruption at all levels of society.</a:t>
              </a:r>
              <a:endParaRPr b="0" i="0" sz="20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24"/>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567" name="Google Shape;567;p24"/>
          <p:cNvGrpSpPr/>
          <p:nvPr/>
        </p:nvGrpSpPr>
        <p:grpSpPr>
          <a:xfrm>
            <a:off x="1154955" y="2320295"/>
            <a:ext cx="10766534" cy="4400541"/>
            <a:chOff x="1" y="5"/>
            <a:chExt cx="10766534" cy="4400541"/>
          </a:xfrm>
        </p:grpSpPr>
        <p:sp>
          <p:nvSpPr>
            <p:cNvPr id="568" name="Google Shape;568;p24"/>
            <p:cNvSpPr/>
            <p:nvPr/>
          </p:nvSpPr>
          <p:spPr>
            <a:xfrm rot="5400000">
              <a:off x="-488615" y="1630223"/>
              <a:ext cx="3257438" cy="2280206"/>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24"/>
            <p:cNvSpPr txBox="1"/>
            <p:nvPr/>
          </p:nvSpPr>
          <p:spPr>
            <a:xfrm>
              <a:off x="1" y="2281710"/>
              <a:ext cx="2280206" cy="977232"/>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lt1"/>
                </a:buClr>
                <a:buSzPts val="2800"/>
                <a:buFont typeface="Century Gothic"/>
                <a:buNone/>
              </a:pPr>
              <a:r>
                <a:rPr b="1" i="0" lang="en-US" sz="2800" u="none" cap="none" strike="noStrike">
                  <a:solidFill>
                    <a:schemeClr val="lt1"/>
                  </a:solidFill>
                  <a:latin typeface="Century Gothic"/>
                  <a:ea typeface="Century Gothic"/>
                  <a:cs typeface="Century Gothic"/>
                  <a:sym typeface="Century Gothic"/>
                </a:rPr>
                <a:t>Powers of CHRAJ</a:t>
              </a:r>
              <a:endParaRPr b="1" i="0" sz="2800" u="none" cap="none" strike="noStrike">
                <a:solidFill>
                  <a:schemeClr val="lt1"/>
                </a:solidFill>
                <a:latin typeface="Century Gothic"/>
                <a:ea typeface="Century Gothic"/>
                <a:cs typeface="Century Gothic"/>
                <a:sym typeface="Century Gothic"/>
              </a:endParaRPr>
            </a:p>
          </p:txBody>
        </p:sp>
        <p:sp>
          <p:nvSpPr>
            <p:cNvPr id="570" name="Google Shape;570;p24"/>
            <p:cNvSpPr/>
            <p:nvPr/>
          </p:nvSpPr>
          <p:spPr>
            <a:xfrm rot="5400000">
              <a:off x="4323100" y="-2042889"/>
              <a:ext cx="4400541" cy="8486329"/>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24"/>
            <p:cNvSpPr txBox="1"/>
            <p:nvPr/>
          </p:nvSpPr>
          <p:spPr>
            <a:xfrm>
              <a:off x="2280207" y="214821"/>
              <a:ext cx="8271512" cy="3970907"/>
            </a:xfrm>
            <a:prstGeom prst="rect">
              <a:avLst/>
            </a:prstGeom>
            <a:noFill/>
            <a:ln>
              <a:noFill/>
            </a:ln>
          </p:spPr>
          <p:txBody>
            <a:bodyPr anchorCtr="0" anchor="ctr" bIns="17125" lIns="192000" spcFirstLastPara="1" rIns="17125" wrap="square" tIns="17125">
              <a:noAutofit/>
            </a:bodyPr>
            <a:lstStyle/>
            <a:p>
              <a:pPr indent="-228600" lvl="1" marL="228600" marR="0" rtl="0" algn="l">
                <a:lnSpc>
                  <a:spcPct val="90000"/>
                </a:lnSpc>
                <a:spcBef>
                  <a:spcPts val="0"/>
                </a:spcBef>
                <a:spcAft>
                  <a:spcPts val="0"/>
                </a:spcAft>
                <a:buClr>
                  <a:schemeClr val="dk1"/>
                </a:buClr>
                <a:buSzPts val="2700"/>
                <a:buFont typeface="Century Gothic"/>
                <a:buChar char="•"/>
              </a:pPr>
              <a:r>
                <a:rPr b="0" i="0" lang="en-US" sz="2700" u="none" cap="none" strike="noStrike">
                  <a:solidFill>
                    <a:schemeClr val="dk1"/>
                  </a:solidFill>
                  <a:latin typeface="Century Gothic"/>
                  <a:ea typeface="Century Gothic"/>
                  <a:cs typeface="Century Gothic"/>
                  <a:sym typeface="Century Gothic"/>
                </a:rPr>
                <a:t>To require an institution or person to submit information, documents, records or other materials that will assist in its investigations.</a:t>
              </a:r>
              <a:endParaRPr b="0" i="0" sz="2700" u="none" cap="none" strike="noStrike">
                <a:solidFill>
                  <a:schemeClr val="dk1"/>
                </a:solidFill>
                <a:latin typeface="Century Gothic"/>
                <a:ea typeface="Century Gothic"/>
                <a:cs typeface="Century Gothic"/>
                <a:sym typeface="Century Gothic"/>
              </a:endParaRPr>
            </a:p>
            <a:p>
              <a:pPr indent="-57150" lvl="1" marL="228600" marR="0" rtl="0" algn="l">
                <a:lnSpc>
                  <a:spcPct val="90000"/>
                </a:lnSpc>
                <a:spcBef>
                  <a:spcPts val="405"/>
                </a:spcBef>
                <a:spcAft>
                  <a:spcPts val="0"/>
                </a:spcAft>
                <a:buClr>
                  <a:schemeClr val="dk1"/>
                </a:buClr>
                <a:buSzPts val="2700"/>
                <a:buFont typeface="Century Gothic"/>
                <a:buNone/>
              </a:pPr>
              <a:r>
                <a:t/>
              </a:r>
              <a:endParaRPr b="0" i="0" sz="27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405"/>
                </a:spcBef>
                <a:spcAft>
                  <a:spcPts val="0"/>
                </a:spcAft>
                <a:buClr>
                  <a:schemeClr val="dk1"/>
                </a:buClr>
                <a:buSzPts val="2700"/>
                <a:buFont typeface="Century Gothic"/>
                <a:buChar char="•"/>
              </a:pPr>
              <a:r>
                <a:rPr b="0" i="0" lang="en-US" sz="2700" u="none" cap="none" strike="noStrike">
                  <a:solidFill>
                    <a:schemeClr val="dk1"/>
                  </a:solidFill>
                  <a:latin typeface="Century Gothic"/>
                  <a:ea typeface="Century Gothic"/>
                  <a:cs typeface="Century Gothic"/>
                  <a:sym typeface="Century Gothic"/>
                </a:rPr>
                <a:t>To require any institution or person to appear before it to assist in its investigations.</a:t>
              </a:r>
              <a:endParaRPr b="0" i="0" sz="2700" u="none" cap="none" strike="noStrike">
                <a:solidFill>
                  <a:schemeClr val="dk1"/>
                </a:solidFill>
                <a:latin typeface="Century Gothic"/>
                <a:ea typeface="Century Gothic"/>
                <a:cs typeface="Century Gothic"/>
                <a:sym typeface="Century Gothic"/>
              </a:endParaRPr>
            </a:p>
            <a:p>
              <a:pPr indent="-57150" lvl="1" marL="228600" marR="0" rtl="0" algn="l">
                <a:lnSpc>
                  <a:spcPct val="90000"/>
                </a:lnSpc>
                <a:spcBef>
                  <a:spcPts val="405"/>
                </a:spcBef>
                <a:spcAft>
                  <a:spcPts val="0"/>
                </a:spcAft>
                <a:buClr>
                  <a:schemeClr val="dk1"/>
                </a:buClr>
                <a:buSzPts val="2700"/>
                <a:buFont typeface="Century Gothic"/>
                <a:buNone/>
              </a:pPr>
              <a:r>
                <a:t/>
              </a:r>
              <a:endParaRPr b="0" i="0" sz="27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405"/>
                </a:spcBef>
                <a:spcAft>
                  <a:spcPts val="0"/>
                </a:spcAft>
                <a:buClr>
                  <a:schemeClr val="dk1"/>
                </a:buClr>
                <a:buSzPts val="2700"/>
                <a:buFont typeface="Century Gothic"/>
                <a:buChar char="•"/>
              </a:pPr>
              <a:r>
                <a:rPr b="0" i="0" lang="en-US" sz="2700" u="none" cap="none" strike="noStrike">
                  <a:solidFill>
                    <a:schemeClr val="dk1"/>
                  </a:solidFill>
                  <a:latin typeface="Century Gothic"/>
                  <a:ea typeface="Century Gothic"/>
                  <a:cs typeface="Century Gothic"/>
                  <a:sym typeface="Century Gothic"/>
                </a:rPr>
                <a:t>To go to court to seek remedies, including compliance with its recommendations.</a:t>
              </a:r>
              <a:endParaRPr b="0" i="0" sz="27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p25"/>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4800"/>
              <a:buFont typeface="Century Gothic"/>
              <a:buNone/>
            </a:pPr>
            <a:r>
              <a:rPr b="1" lang="en-US" sz="4800"/>
              <a:t>Practical Cases</a:t>
            </a:r>
            <a:endParaRPr/>
          </a:p>
        </p:txBody>
      </p:sp>
      <p:grpSp>
        <p:nvGrpSpPr>
          <p:cNvPr id="577" name="Google Shape;577;p25"/>
          <p:cNvGrpSpPr/>
          <p:nvPr/>
        </p:nvGrpSpPr>
        <p:grpSpPr>
          <a:xfrm>
            <a:off x="120065" y="2603752"/>
            <a:ext cx="11795660" cy="4093974"/>
            <a:chOff x="5765" y="252"/>
            <a:chExt cx="11795660" cy="4093974"/>
          </a:xfrm>
        </p:grpSpPr>
        <p:sp>
          <p:nvSpPr>
            <p:cNvPr id="578" name="Google Shape;578;p25"/>
            <p:cNvSpPr/>
            <p:nvPr/>
          </p:nvSpPr>
          <p:spPr>
            <a:xfrm>
              <a:off x="5765" y="252"/>
              <a:ext cx="6384766" cy="901665"/>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25"/>
            <p:cNvSpPr txBox="1"/>
            <p:nvPr/>
          </p:nvSpPr>
          <p:spPr>
            <a:xfrm>
              <a:off x="49781" y="44268"/>
              <a:ext cx="6296734" cy="813633"/>
            </a:xfrm>
            <a:prstGeom prst="rect">
              <a:avLst/>
            </a:prstGeom>
            <a:noFill/>
            <a:ln>
              <a:noFill/>
            </a:ln>
          </p:spPr>
          <p:txBody>
            <a:bodyPr anchorCtr="0" anchor="ctr" bIns="60950" lIns="121900" spcFirstLastPara="1" rIns="121900" wrap="square" tIns="60950">
              <a:noAutofit/>
            </a:bodyPr>
            <a:lstStyle/>
            <a:p>
              <a:pPr indent="0" lvl="0" marL="0" marR="0" rtl="0" algn="ctr">
                <a:lnSpc>
                  <a:spcPct val="90000"/>
                </a:lnSpc>
                <a:spcBef>
                  <a:spcPts val="0"/>
                </a:spcBef>
                <a:spcAft>
                  <a:spcPts val="0"/>
                </a:spcAft>
                <a:buClr>
                  <a:schemeClr val="lt1"/>
                </a:buClr>
                <a:buSzPts val="3200"/>
                <a:buFont typeface="Century Gothic"/>
                <a:buNone/>
              </a:pPr>
              <a:r>
                <a:rPr b="1" i="1" lang="en-US" sz="3200" u="none" cap="none" strike="noStrike">
                  <a:solidFill>
                    <a:schemeClr val="lt1"/>
                  </a:solidFill>
                  <a:latin typeface="Century Gothic"/>
                  <a:ea typeface="Century Gothic"/>
                  <a:cs typeface="Century Gothic"/>
                  <a:sym typeface="Century Gothic"/>
                </a:rPr>
                <a:t>Appiah Ampofo v CHRAJ [2005-2006] SCGLR 227:</a:t>
              </a:r>
              <a:endParaRPr b="0" i="0" sz="3200" u="none" cap="none" strike="noStrike">
                <a:solidFill>
                  <a:schemeClr val="lt1"/>
                </a:solidFill>
                <a:latin typeface="Century Gothic"/>
                <a:ea typeface="Century Gothic"/>
                <a:cs typeface="Century Gothic"/>
                <a:sym typeface="Century Gothic"/>
              </a:endParaRPr>
            </a:p>
          </p:txBody>
        </p:sp>
        <p:sp>
          <p:nvSpPr>
            <p:cNvPr id="580" name="Google Shape;580;p25"/>
            <p:cNvSpPr/>
            <p:nvPr/>
          </p:nvSpPr>
          <p:spPr>
            <a:xfrm rot="5400000">
              <a:off x="7011387" y="-1253996"/>
              <a:ext cx="2030853" cy="7549222"/>
            </a:xfrm>
            <a:prstGeom prst="round2SameRect">
              <a:avLst>
                <a:gd fmla="val 16667" name="adj1"/>
                <a:gd fmla="val 0" name="adj2"/>
              </a:avLst>
            </a:prstGeom>
            <a:solidFill>
              <a:srgbClr val="E4CAD2">
                <a:alpha val="89803"/>
              </a:srgbClr>
            </a:solidFill>
            <a:ln cap="rnd" cmpd="sng" w="19050">
              <a:solidFill>
                <a:srgbClr val="E4CAD2">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25"/>
            <p:cNvSpPr txBox="1"/>
            <p:nvPr/>
          </p:nvSpPr>
          <p:spPr>
            <a:xfrm>
              <a:off x="4252203" y="1604326"/>
              <a:ext cx="7450084" cy="1832577"/>
            </a:xfrm>
            <a:prstGeom prst="rect">
              <a:avLst/>
            </a:prstGeom>
            <a:noFill/>
            <a:ln>
              <a:noFill/>
            </a:ln>
          </p:spPr>
          <p:txBody>
            <a:bodyPr anchorCtr="0" anchor="ctr" bIns="55225" lIns="110475" spcFirstLastPara="1" rIns="110475" wrap="square" tIns="55225">
              <a:noAutofit/>
            </a:bodyPr>
            <a:lstStyle/>
            <a:p>
              <a:pPr indent="-285750" lvl="1" marL="285750" marR="0" rtl="0" algn="l">
                <a:lnSpc>
                  <a:spcPct val="90000"/>
                </a:lnSpc>
                <a:spcBef>
                  <a:spcPts val="0"/>
                </a:spcBef>
                <a:spcAft>
                  <a:spcPts val="0"/>
                </a:spcAft>
                <a:buClr>
                  <a:schemeClr val="dk1"/>
                </a:buClr>
                <a:buSzPts val="2900"/>
                <a:buFont typeface="Century Gothic"/>
                <a:buChar char="•"/>
              </a:pPr>
              <a:r>
                <a:rPr b="0" i="0" lang="en-US" sz="2900" u="none" cap="none" strike="noStrike">
                  <a:solidFill>
                    <a:schemeClr val="dk1"/>
                  </a:solidFill>
                  <a:latin typeface="Century Gothic"/>
                  <a:ea typeface="Century Gothic"/>
                  <a:cs typeface="Century Gothic"/>
                  <a:sym typeface="Century Gothic"/>
                </a:rPr>
                <a:t>of the source of the payment (from a company in the UK) </a:t>
              </a:r>
              <a:endParaRPr b="0" i="0" sz="2900" u="none" cap="none" strike="noStrike">
                <a:solidFill>
                  <a:schemeClr val="dk1"/>
                </a:solidFill>
                <a:latin typeface="Century Gothic"/>
                <a:ea typeface="Century Gothic"/>
                <a:cs typeface="Century Gothic"/>
                <a:sym typeface="Century Gothic"/>
              </a:endParaRPr>
            </a:p>
            <a:p>
              <a:pPr indent="-285750" lvl="1" marL="285750" marR="0" rtl="0" algn="l">
                <a:lnSpc>
                  <a:spcPct val="90000"/>
                </a:lnSpc>
                <a:spcBef>
                  <a:spcPts val="435"/>
                </a:spcBef>
                <a:spcAft>
                  <a:spcPts val="0"/>
                </a:spcAft>
                <a:buClr>
                  <a:schemeClr val="dk1"/>
                </a:buClr>
                <a:buSzPts val="2900"/>
                <a:buFont typeface="Century Gothic"/>
                <a:buChar char="•"/>
              </a:pPr>
              <a:r>
                <a:rPr b="0" i="0" lang="en-US" sz="2900" u="none" cap="none" strike="noStrike">
                  <a:solidFill>
                    <a:schemeClr val="dk1"/>
                  </a:solidFill>
                  <a:latin typeface="Century Gothic"/>
                  <a:ea typeface="Century Gothic"/>
                  <a:cs typeface="Century Gothic"/>
                  <a:sym typeface="Century Gothic"/>
                </a:rPr>
                <a:t>the timing of the payments (after facilitating a  contract)</a:t>
              </a:r>
              <a:endParaRPr b="0" i="0" sz="2900" u="none" cap="none" strike="noStrike">
                <a:solidFill>
                  <a:schemeClr val="dk1"/>
                </a:solidFill>
                <a:latin typeface="Century Gothic"/>
                <a:ea typeface="Century Gothic"/>
                <a:cs typeface="Century Gothic"/>
                <a:sym typeface="Century Gothic"/>
              </a:endParaRPr>
            </a:p>
          </p:txBody>
        </p:sp>
        <p:sp>
          <p:nvSpPr>
            <p:cNvPr id="582" name="Google Shape;582;p25"/>
            <p:cNvSpPr/>
            <p:nvPr/>
          </p:nvSpPr>
          <p:spPr>
            <a:xfrm>
              <a:off x="5765" y="947000"/>
              <a:ext cx="4246437" cy="3147226"/>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25"/>
            <p:cNvSpPr txBox="1"/>
            <p:nvPr/>
          </p:nvSpPr>
          <p:spPr>
            <a:xfrm>
              <a:off x="159400" y="1100635"/>
              <a:ext cx="3939167" cy="2839956"/>
            </a:xfrm>
            <a:prstGeom prst="rect">
              <a:avLst/>
            </a:prstGeom>
            <a:noFill/>
            <a:ln>
              <a:noFill/>
            </a:ln>
          </p:spPr>
          <p:txBody>
            <a:bodyPr anchorCtr="0" anchor="ctr" bIns="47625" lIns="95250" spcFirstLastPara="1" rIns="95250" wrap="square" tIns="47625">
              <a:noAutofit/>
            </a:bodyPr>
            <a:lstStyle/>
            <a:p>
              <a:pPr indent="0" lvl="0" marL="0" marR="0" rtl="0" algn="ctr">
                <a:lnSpc>
                  <a:spcPct val="90000"/>
                </a:lnSpc>
                <a:spcBef>
                  <a:spcPts val="0"/>
                </a:spcBef>
                <a:spcAft>
                  <a:spcPts val="0"/>
                </a:spcAft>
                <a:buClr>
                  <a:schemeClr val="lt1"/>
                </a:buClr>
                <a:buSzPts val="2500"/>
                <a:buFont typeface="Century Gothic"/>
                <a:buNone/>
              </a:pPr>
              <a:r>
                <a:rPr b="0" i="0" lang="en-US" sz="2500" u="none" cap="none" strike="noStrike">
                  <a:solidFill>
                    <a:schemeClr val="lt1"/>
                  </a:solidFill>
                  <a:latin typeface="Century Gothic"/>
                  <a:ea typeface="Century Gothic"/>
                  <a:cs typeface="Century Gothic"/>
                  <a:sym typeface="Century Gothic"/>
                </a:rPr>
                <a:t>In this case,</a:t>
              </a:r>
              <a:r>
                <a:rPr b="0" i="1" lang="en-US" sz="2500" u="none" cap="none" strike="noStrike">
                  <a:solidFill>
                    <a:schemeClr val="lt1"/>
                  </a:solidFill>
                  <a:latin typeface="Century Gothic"/>
                  <a:ea typeface="Century Gothic"/>
                  <a:cs typeface="Century Gothic"/>
                  <a:sym typeface="Century Gothic"/>
                </a:rPr>
                <a:t> </a:t>
              </a:r>
              <a:r>
                <a:rPr b="0" i="0" lang="en-US" sz="2500" u="none" cap="none" strike="noStrike">
                  <a:solidFill>
                    <a:schemeClr val="lt1"/>
                  </a:solidFill>
                  <a:latin typeface="Century Gothic"/>
                  <a:ea typeface="Century Gothic"/>
                  <a:cs typeface="Century Gothic"/>
                  <a:sym typeface="Century Gothic"/>
                </a:rPr>
                <a:t>the Commission found (supported by Court) that, the USD96,500 that the respondent received was a bribe and not a gift because; </a:t>
              </a:r>
              <a:endParaRPr b="0" i="0" sz="25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26"/>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589" name="Google Shape;589;p26"/>
          <p:cNvGrpSpPr/>
          <p:nvPr/>
        </p:nvGrpSpPr>
        <p:grpSpPr>
          <a:xfrm>
            <a:off x="1160141" y="2538415"/>
            <a:ext cx="10613014" cy="3905696"/>
            <a:chOff x="5187" y="230"/>
            <a:chExt cx="10613014" cy="3905696"/>
          </a:xfrm>
        </p:grpSpPr>
        <p:sp>
          <p:nvSpPr>
            <p:cNvPr id="590" name="Google Shape;590;p26"/>
            <p:cNvSpPr/>
            <p:nvPr/>
          </p:nvSpPr>
          <p:spPr>
            <a:xfrm rot="5400000">
              <a:off x="5650195" y="-1824093"/>
              <a:ext cx="3143683" cy="6792329"/>
            </a:xfrm>
            <a:prstGeom prst="round2SameRect">
              <a:avLst>
                <a:gd fmla="val 16667" name="adj1"/>
                <a:gd fmla="val 0" name="adj2"/>
              </a:avLst>
            </a:prstGeom>
            <a:solidFill>
              <a:srgbClr val="E4CAD2">
                <a:alpha val="89803"/>
              </a:srgbClr>
            </a:solidFill>
            <a:ln cap="rnd" cmpd="sng" w="19050">
              <a:solidFill>
                <a:srgbClr val="E4CAD2">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26"/>
            <p:cNvSpPr txBox="1"/>
            <p:nvPr/>
          </p:nvSpPr>
          <p:spPr>
            <a:xfrm>
              <a:off x="3825872" y="153692"/>
              <a:ext cx="6638867" cy="2836759"/>
            </a:xfrm>
            <a:prstGeom prst="rect">
              <a:avLst/>
            </a:prstGeom>
            <a:noFill/>
            <a:ln>
              <a:noFill/>
            </a:ln>
          </p:spPr>
          <p:txBody>
            <a:bodyPr anchorCtr="0" anchor="ctr" bIns="51425" lIns="102850" spcFirstLastPara="1" rIns="102850" wrap="square" tIns="51425">
              <a:noAutofit/>
            </a:bodyPr>
            <a:lstStyle/>
            <a:p>
              <a:pPr indent="-228600" lvl="1" marL="228600" marR="0" rtl="0" algn="l">
                <a:lnSpc>
                  <a:spcPct val="90000"/>
                </a:lnSpc>
                <a:spcBef>
                  <a:spcPts val="0"/>
                </a:spcBef>
                <a:spcAft>
                  <a:spcPts val="0"/>
                </a:spcAft>
                <a:buClr>
                  <a:schemeClr val="dk1"/>
                </a:buClr>
                <a:buSzPts val="2700"/>
                <a:buFont typeface="Century Gothic"/>
                <a:buChar char="•"/>
              </a:pPr>
              <a:r>
                <a:rPr b="0" i="0" lang="en-US" sz="2700" u="none" cap="none" strike="noStrike">
                  <a:solidFill>
                    <a:schemeClr val="dk1"/>
                  </a:solidFill>
                  <a:latin typeface="Century Gothic"/>
                  <a:ea typeface="Century Gothic"/>
                  <a:cs typeface="Century Gothic"/>
                  <a:sym typeface="Century Gothic"/>
                </a:rPr>
                <a:t>the continued denial by the respondent that no payments were received and</a:t>
              </a:r>
              <a:endParaRPr b="0" i="0" sz="27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405"/>
                </a:spcBef>
                <a:spcAft>
                  <a:spcPts val="0"/>
                </a:spcAft>
                <a:buClr>
                  <a:schemeClr val="dk1"/>
                </a:buClr>
                <a:buSzPts val="2700"/>
                <a:buFont typeface="Century Gothic"/>
                <a:buChar char="•"/>
              </a:pPr>
              <a:r>
                <a:rPr b="0" i="0" lang="en-US" sz="2700" u="none" cap="none" strike="noStrike">
                  <a:solidFill>
                    <a:schemeClr val="dk1"/>
                  </a:solidFill>
                  <a:latin typeface="Century Gothic"/>
                  <a:ea typeface="Century Gothic"/>
                  <a:cs typeface="Century Gothic"/>
                  <a:sym typeface="Century Gothic"/>
                </a:rPr>
                <a:t>lack of transparency in the payment of the money (secret lodgments into the account of the respondent in the UK.</a:t>
              </a:r>
              <a:endParaRPr b="0" i="0" sz="2700" u="none" cap="none" strike="noStrike">
                <a:solidFill>
                  <a:schemeClr val="dk1"/>
                </a:solidFill>
                <a:latin typeface="Century Gothic"/>
                <a:ea typeface="Century Gothic"/>
                <a:cs typeface="Century Gothic"/>
                <a:sym typeface="Century Gothic"/>
              </a:endParaRPr>
            </a:p>
          </p:txBody>
        </p:sp>
        <p:sp>
          <p:nvSpPr>
            <p:cNvPr id="592" name="Google Shape;592;p26"/>
            <p:cNvSpPr/>
            <p:nvPr/>
          </p:nvSpPr>
          <p:spPr>
            <a:xfrm>
              <a:off x="5187" y="744021"/>
              <a:ext cx="3820685" cy="1656098"/>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26"/>
            <p:cNvSpPr txBox="1"/>
            <p:nvPr/>
          </p:nvSpPr>
          <p:spPr>
            <a:xfrm>
              <a:off x="86031" y="824865"/>
              <a:ext cx="3658997" cy="1494410"/>
            </a:xfrm>
            <a:prstGeom prst="rect">
              <a:avLst/>
            </a:prstGeom>
            <a:noFill/>
            <a:ln>
              <a:noFill/>
            </a:ln>
          </p:spPr>
          <p:txBody>
            <a:bodyPr anchorCtr="0" anchor="ctr" bIns="76200" lIns="152400" spcFirstLastPara="1" rIns="152400" wrap="square" tIns="76200">
              <a:noAutofit/>
            </a:bodyPr>
            <a:lstStyle/>
            <a:p>
              <a:pPr indent="0" lvl="0" marL="0" marR="0" rtl="0" algn="ctr">
                <a:lnSpc>
                  <a:spcPct val="90000"/>
                </a:lnSpc>
                <a:spcBef>
                  <a:spcPts val="0"/>
                </a:spcBef>
                <a:spcAft>
                  <a:spcPts val="0"/>
                </a:spcAft>
                <a:buClr>
                  <a:schemeClr val="lt1"/>
                </a:buClr>
                <a:buSzPts val="4000"/>
                <a:buFont typeface="Century Gothic"/>
                <a:buNone/>
              </a:pPr>
              <a:r>
                <a:rPr b="1" i="0" lang="en-US" sz="4000" u="none" cap="none" strike="noStrike">
                  <a:solidFill>
                    <a:schemeClr val="lt1"/>
                  </a:solidFill>
                  <a:latin typeface="Century Gothic"/>
                  <a:ea typeface="Century Gothic"/>
                  <a:cs typeface="Century Gothic"/>
                  <a:sym typeface="Century Gothic"/>
                </a:rPr>
                <a:t>Con’td </a:t>
              </a:r>
              <a:endParaRPr b="1" i="0" sz="4000" u="none" cap="none" strike="noStrike">
                <a:solidFill>
                  <a:schemeClr val="lt1"/>
                </a:solidFill>
                <a:latin typeface="Century Gothic"/>
                <a:ea typeface="Century Gothic"/>
                <a:cs typeface="Century Gothic"/>
                <a:sym typeface="Century Gothic"/>
              </a:endParaRPr>
            </a:p>
          </p:txBody>
        </p:sp>
        <p:sp>
          <p:nvSpPr>
            <p:cNvPr id="594" name="Google Shape;594;p26"/>
            <p:cNvSpPr/>
            <p:nvPr/>
          </p:nvSpPr>
          <p:spPr>
            <a:xfrm>
              <a:off x="5187" y="3180198"/>
              <a:ext cx="5720720" cy="725728"/>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26"/>
            <p:cNvSpPr txBox="1"/>
            <p:nvPr/>
          </p:nvSpPr>
          <p:spPr>
            <a:xfrm>
              <a:off x="40614" y="3215625"/>
              <a:ext cx="5649866" cy="654874"/>
            </a:xfrm>
            <a:prstGeom prst="rect">
              <a:avLst/>
            </a:prstGeom>
            <a:noFill/>
            <a:ln>
              <a:noFill/>
            </a:ln>
          </p:spPr>
          <p:txBody>
            <a:bodyPr anchorCtr="0" anchor="ctr" bIns="38100" lIns="76200" spcFirstLastPara="1" rIns="76200" wrap="square" tIns="38100">
              <a:noAutofit/>
            </a:bodyPr>
            <a:lstStyle/>
            <a:p>
              <a:pPr indent="0" lvl="0" marL="0" marR="0" rtl="0" algn="ctr">
                <a:lnSpc>
                  <a:spcPct val="90000"/>
                </a:lnSpc>
                <a:spcBef>
                  <a:spcPts val="0"/>
                </a:spcBef>
                <a:spcAft>
                  <a:spcPts val="0"/>
                </a:spcAft>
                <a:buClr>
                  <a:schemeClr val="lt1"/>
                </a:buClr>
                <a:buSzPts val="2000"/>
                <a:buFont typeface="Century Gothic"/>
                <a:buNone/>
              </a:pPr>
              <a:r>
                <a:rPr b="0" i="0" lang="en-US" sz="2000" u="none" cap="none" strike="noStrike">
                  <a:solidFill>
                    <a:schemeClr val="lt1"/>
                  </a:solidFill>
                  <a:latin typeface="Century Gothic"/>
                  <a:ea typeface="Century Gothic"/>
                  <a:cs typeface="Century Gothic"/>
                  <a:sym typeface="Century Gothic"/>
                </a:rPr>
                <a:t>(</a:t>
              </a:r>
              <a:r>
                <a:rPr b="0" i="1" lang="en-US" sz="2000" u="none" cap="none" strike="noStrike">
                  <a:solidFill>
                    <a:schemeClr val="lt1"/>
                  </a:solidFill>
                  <a:latin typeface="Century Gothic"/>
                  <a:ea typeface="Century Gothic"/>
                  <a:cs typeface="Century Gothic"/>
                  <a:sym typeface="Century Gothic"/>
                </a:rPr>
                <a:t>See </a:t>
              </a:r>
              <a:r>
                <a:rPr b="1" i="1" lang="en-US" sz="2000" u="none" cap="none" strike="noStrike">
                  <a:solidFill>
                    <a:schemeClr val="lt1"/>
                  </a:solidFill>
                  <a:latin typeface="Century Gothic"/>
                  <a:ea typeface="Century Gothic"/>
                  <a:cs typeface="Century Gothic"/>
                  <a:sym typeface="Century Gothic"/>
                </a:rPr>
                <a:t>Crusading Guide v Appiah Ampofo, Case No. CHRAJ/195/2001/1319</a:t>
              </a:r>
              <a:r>
                <a:rPr b="0" i="1" lang="en-US" sz="2000" u="none" cap="none" strike="noStrike">
                  <a:solidFill>
                    <a:schemeClr val="lt1"/>
                  </a:solidFill>
                  <a:latin typeface="Century Gothic"/>
                  <a:ea typeface="Century Gothic"/>
                  <a:cs typeface="Century Gothic"/>
                  <a:sym typeface="Century Gothic"/>
                </a:rPr>
                <a:t>).</a:t>
              </a:r>
              <a:endParaRPr b="0" i="0" sz="20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9" name="Shape 599"/>
        <p:cNvGrpSpPr/>
        <p:nvPr/>
      </p:nvGrpSpPr>
      <p:grpSpPr>
        <a:xfrm>
          <a:off x="0" y="0"/>
          <a:ext cx="0" cy="0"/>
          <a:chOff x="0" y="0"/>
          <a:chExt cx="0" cy="0"/>
        </a:xfrm>
      </p:grpSpPr>
      <p:sp>
        <p:nvSpPr>
          <p:cNvPr id="600" name="Google Shape;600;p27"/>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b="1"/>
          </a:p>
        </p:txBody>
      </p:sp>
      <p:grpSp>
        <p:nvGrpSpPr>
          <p:cNvPr id="601" name="Google Shape;601;p27"/>
          <p:cNvGrpSpPr/>
          <p:nvPr/>
        </p:nvGrpSpPr>
        <p:grpSpPr>
          <a:xfrm>
            <a:off x="1154954" y="2605925"/>
            <a:ext cx="10895531" cy="4097251"/>
            <a:chOff x="0" y="2425"/>
            <a:chExt cx="10895531" cy="4097251"/>
          </a:xfrm>
        </p:grpSpPr>
        <p:sp>
          <p:nvSpPr>
            <p:cNvPr id="602" name="Google Shape;602;p27"/>
            <p:cNvSpPr/>
            <p:nvPr/>
          </p:nvSpPr>
          <p:spPr>
            <a:xfrm rot="5400000">
              <a:off x="-473504" y="1416486"/>
              <a:ext cx="3156694" cy="2209685"/>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27"/>
            <p:cNvSpPr txBox="1"/>
            <p:nvPr/>
          </p:nvSpPr>
          <p:spPr>
            <a:xfrm>
              <a:off x="1" y="2047825"/>
              <a:ext cx="2209685" cy="947009"/>
            </a:xfrm>
            <a:prstGeom prst="rect">
              <a:avLst/>
            </a:prstGeom>
            <a:noFill/>
            <a:ln>
              <a:noFill/>
            </a:ln>
          </p:spPr>
          <p:txBody>
            <a:bodyPr anchorCtr="0" anchor="ctr" bIns="19675" lIns="19675" spcFirstLastPara="1" rIns="19675" wrap="square" tIns="19675">
              <a:noAutofit/>
            </a:bodyPr>
            <a:lstStyle/>
            <a:p>
              <a:pPr indent="0" lvl="0" marL="0" marR="0" rtl="0" algn="ctr">
                <a:lnSpc>
                  <a:spcPct val="90000"/>
                </a:lnSpc>
                <a:spcBef>
                  <a:spcPts val="0"/>
                </a:spcBef>
                <a:spcAft>
                  <a:spcPts val="0"/>
                </a:spcAft>
                <a:buClr>
                  <a:schemeClr val="lt1"/>
                </a:buClr>
                <a:buSzPts val="3100"/>
                <a:buFont typeface="Century Gothic"/>
                <a:buNone/>
              </a:pPr>
              <a:r>
                <a:rPr b="1" i="0" lang="en-US" sz="3100" u="none" cap="none" strike="noStrike">
                  <a:solidFill>
                    <a:schemeClr val="lt1"/>
                  </a:solidFill>
                  <a:latin typeface="Century Gothic"/>
                  <a:ea typeface="Century Gothic"/>
                  <a:cs typeface="Century Gothic"/>
                  <a:sym typeface="Century Gothic"/>
                </a:rPr>
                <a:t>The AB Adjei Case</a:t>
              </a:r>
              <a:endParaRPr b="0" i="0" sz="3100" u="none" cap="none" strike="noStrike">
                <a:solidFill>
                  <a:schemeClr val="lt1"/>
                </a:solidFill>
                <a:latin typeface="Century Gothic"/>
                <a:ea typeface="Century Gothic"/>
                <a:cs typeface="Century Gothic"/>
                <a:sym typeface="Century Gothic"/>
              </a:endParaRPr>
            </a:p>
          </p:txBody>
        </p:sp>
        <p:sp>
          <p:nvSpPr>
            <p:cNvPr id="604" name="Google Shape;604;p27"/>
            <p:cNvSpPr/>
            <p:nvPr/>
          </p:nvSpPr>
          <p:spPr>
            <a:xfrm rot="5400000">
              <a:off x="4586125" y="-2374015"/>
              <a:ext cx="3932967" cy="8685846"/>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27"/>
            <p:cNvSpPr txBox="1"/>
            <p:nvPr/>
          </p:nvSpPr>
          <p:spPr>
            <a:xfrm>
              <a:off x="2209686" y="194416"/>
              <a:ext cx="8493854" cy="3548983"/>
            </a:xfrm>
            <a:prstGeom prst="rect">
              <a:avLst/>
            </a:prstGeom>
            <a:noFill/>
            <a:ln>
              <a:noFill/>
            </a:ln>
          </p:spPr>
          <p:txBody>
            <a:bodyPr anchorCtr="0" anchor="ctr" bIns="12050" lIns="135125" spcFirstLastPara="1" rIns="12050" wrap="square" tIns="12050">
              <a:noAutofit/>
            </a:bodyPr>
            <a:lstStyle/>
            <a:p>
              <a:pPr indent="-171450" lvl="1" marL="171450" marR="0" rtl="0" algn="l">
                <a:lnSpc>
                  <a:spcPct val="90000"/>
                </a:lnSpc>
                <a:spcBef>
                  <a:spcPts val="0"/>
                </a:spcBef>
                <a:spcAft>
                  <a:spcPts val="0"/>
                </a:spcAft>
                <a:buClr>
                  <a:schemeClr val="dk1"/>
                </a:buClr>
                <a:buSzPts val="1900"/>
                <a:buFont typeface="Century Gothic"/>
                <a:buChar char="•"/>
              </a:pPr>
              <a:r>
                <a:rPr b="0" i="0" lang="en-US" sz="1900" u="none" cap="none" strike="noStrike">
                  <a:solidFill>
                    <a:schemeClr val="dk1"/>
                  </a:solidFill>
                  <a:latin typeface="Century Gothic"/>
                  <a:ea typeface="Century Gothic"/>
                  <a:cs typeface="Century Gothic"/>
                  <a:sym typeface="Century Gothic"/>
                </a:rPr>
                <a:t>In August 2019, President of Ghana suspended Mr Adjenim Boateng Adjei and referred him to the CHRAJ and the OSP to investigate his conduct following the “Contracts for Sale” investigative documentary by The Fourth Estate’s Editor-In-Chief, Manasseh Azure Awuni.</a:t>
              </a:r>
              <a:endParaRPr b="0" i="0" sz="1900" u="none" cap="none" strike="noStrike">
                <a:solidFill>
                  <a:schemeClr val="dk1"/>
                </a:solidFill>
                <a:latin typeface="Century Gothic"/>
                <a:ea typeface="Century Gothic"/>
                <a:cs typeface="Century Gothic"/>
                <a:sym typeface="Century Gothic"/>
              </a:endParaRPr>
            </a:p>
            <a:p>
              <a:pPr indent="-171450" lvl="1" marL="171450" marR="0" rtl="0" algn="l">
                <a:lnSpc>
                  <a:spcPct val="90000"/>
                </a:lnSpc>
                <a:spcBef>
                  <a:spcPts val="285"/>
                </a:spcBef>
                <a:spcAft>
                  <a:spcPts val="0"/>
                </a:spcAft>
                <a:buClr>
                  <a:schemeClr val="dk1"/>
                </a:buClr>
                <a:buSzPts val="1900"/>
                <a:buFont typeface="Century Gothic"/>
                <a:buChar char="•"/>
              </a:pPr>
              <a:r>
                <a:rPr b="0" i="0" lang="en-US" sz="1900" u="none" cap="none" strike="noStrike">
                  <a:solidFill>
                    <a:schemeClr val="dk1"/>
                  </a:solidFill>
                  <a:latin typeface="Century Gothic"/>
                  <a:ea typeface="Century Gothic"/>
                  <a:cs typeface="Century Gothic"/>
                  <a:sym typeface="Century Gothic"/>
                </a:rPr>
                <a:t>This was followed with a petition from the Ghana Integrity Initiative, Ghana’s chapter of Transparency International, to investigate the activities of the PPA CEO under same circumstances.</a:t>
              </a:r>
              <a:endParaRPr b="0" i="0" sz="1900" u="none" cap="none" strike="noStrike">
                <a:solidFill>
                  <a:schemeClr val="dk1"/>
                </a:solidFill>
                <a:latin typeface="Century Gothic"/>
                <a:ea typeface="Century Gothic"/>
                <a:cs typeface="Century Gothic"/>
                <a:sym typeface="Century Gothic"/>
              </a:endParaRPr>
            </a:p>
            <a:p>
              <a:pPr indent="-171450" lvl="1" marL="171450" marR="0" rtl="0" algn="l">
                <a:lnSpc>
                  <a:spcPct val="90000"/>
                </a:lnSpc>
                <a:spcBef>
                  <a:spcPts val="285"/>
                </a:spcBef>
                <a:spcAft>
                  <a:spcPts val="0"/>
                </a:spcAft>
                <a:buClr>
                  <a:schemeClr val="dk1"/>
                </a:buClr>
                <a:buSzPts val="1900"/>
                <a:buFont typeface="Century Gothic"/>
                <a:buChar char="•"/>
              </a:pPr>
              <a:r>
                <a:rPr b="0" i="0" lang="en-US" sz="1900" u="none" cap="none" strike="noStrike">
                  <a:solidFill>
                    <a:schemeClr val="dk1"/>
                  </a:solidFill>
                  <a:latin typeface="Century Gothic"/>
                  <a:ea typeface="Century Gothic"/>
                  <a:cs typeface="Century Gothic"/>
                  <a:sym typeface="Century Gothic"/>
                </a:rPr>
                <a:t>During the investigation, Talent Discovery Limited (TDL), a company owned by Mr Adjei, was found to be getting government contracts through restricted tendering and selling those contracts to others for profit.</a:t>
              </a:r>
              <a:endParaRPr b="0" i="0" sz="19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p28"/>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611" name="Google Shape;611;p28"/>
          <p:cNvGrpSpPr/>
          <p:nvPr/>
        </p:nvGrpSpPr>
        <p:grpSpPr>
          <a:xfrm>
            <a:off x="1154955" y="2376624"/>
            <a:ext cx="11037044" cy="4281897"/>
            <a:chOff x="1" y="3537"/>
            <a:chExt cx="11037044" cy="4281897"/>
          </a:xfrm>
        </p:grpSpPr>
        <p:sp>
          <p:nvSpPr>
            <p:cNvPr id="612" name="Google Shape;612;p28"/>
            <p:cNvSpPr/>
            <p:nvPr/>
          </p:nvSpPr>
          <p:spPr>
            <a:xfrm rot="5400000">
              <a:off x="-495218" y="1479195"/>
              <a:ext cx="3301457" cy="2311020"/>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28"/>
            <p:cNvSpPr txBox="1"/>
            <p:nvPr/>
          </p:nvSpPr>
          <p:spPr>
            <a:xfrm>
              <a:off x="1" y="2139486"/>
              <a:ext cx="2311020" cy="990437"/>
            </a:xfrm>
            <a:prstGeom prst="rect">
              <a:avLst/>
            </a:prstGeom>
            <a:noFill/>
            <a:ln>
              <a:noFill/>
            </a:ln>
          </p:spPr>
          <p:txBody>
            <a:bodyPr anchorCtr="0" anchor="ctr" bIns="29825" lIns="29825" spcFirstLastPara="1" rIns="29825" wrap="square" tIns="29825">
              <a:noAutofit/>
            </a:bodyPr>
            <a:lstStyle/>
            <a:p>
              <a:pPr indent="0" lvl="0" marL="0" marR="0" rtl="0" algn="ctr">
                <a:lnSpc>
                  <a:spcPct val="90000"/>
                </a:lnSpc>
                <a:spcBef>
                  <a:spcPts val="0"/>
                </a:spcBef>
                <a:spcAft>
                  <a:spcPts val="0"/>
                </a:spcAft>
                <a:buClr>
                  <a:schemeClr val="lt1"/>
                </a:buClr>
                <a:buSzPts val="4700"/>
                <a:buFont typeface="Century Gothic"/>
                <a:buNone/>
              </a:pPr>
              <a:r>
                <a:rPr b="0" i="0" lang="en-US" sz="4700" u="none" cap="none" strike="noStrike">
                  <a:solidFill>
                    <a:schemeClr val="lt1"/>
                  </a:solidFill>
                  <a:latin typeface="Century Gothic"/>
                  <a:ea typeface="Century Gothic"/>
                  <a:cs typeface="Century Gothic"/>
                  <a:sym typeface="Century Gothic"/>
                </a:rPr>
                <a:t>Con’td.</a:t>
              </a:r>
              <a:endParaRPr b="0" i="0" sz="4700" u="none" cap="none" strike="noStrike">
                <a:solidFill>
                  <a:schemeClr val="lt1"/>
                </a:solidFill>
                <a:latin typeface="Century Gothic"/>
                <a:ea typeface="Century Gothic"/>
                <a:cs typeface="Century Gothic"/>
                <a:sym typeface="Century Gothic"/>
              </a:endParaRPr>
            </a:p>
          </p:txBody>
        </p:sp>
        <p:sp>
          <p:nvSpPr>
            <p:cNvPr id="614" name="Google Shape;614;p28"/>
            <p:cNvSpPr/>
            <p:nvPr/>
          </p:nvSpPr>
          <p:spPr>
            <a:xfrm rot="5400000">
              <a:off x="4620618" y="-2306062"/>
              <a:ext cx="4106828" cy="8726025"/>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28"/>
            <p:cNvSpPr txBox="1"/>
            <p:nvPr/>
          </p:nvSpPr>
          <p:spPr>
            <a:xfrm>
              <a:off x="2311020" y="204015"/>
              <a:ext cx="8525546" cy="3705870"/>
            </a:xfrm>
            <a:prstGeom prst="rect">
              <a:avLst/>
            </a:prstGeom>
            <a:noFill/>
            <a:ln>
              <a:noFill/>
            </a:ln>
          </p:spPr>
          <p:txBody>
            <a:bodyPr anchorCtr="0" anchor="ctr" bIns="11425" lIns="128000" spcFirstLastPara="1" rIns="11425" wrap="square" tIns="11425">
              <a:noAutofit/>
            </a:bodyPr>
            <a:lstStyle/>
            <a:p>
              <a:pPr indent="-171450" lvl="1" marL="171450" marR="0" rtl="0" algn="l">
                <a:lnSpc>
                  <a:spcPct val="90000"/>
                </a:lnSpc>
                <a:spcBef>
                  <a:spcPts val="0"/>
                </a:spcBef>
                <a:spcAft>
                  <a:spcPts val="0"/>
                </a:spcAft>
                <a:buClr>
                  <a:schemeClr val="dk1"/>
                </a:buClr>
                <a:buSzPts val="1800"/>
                <a:buFont typeface="Century Gothic"/>
                <a:buChar char="•"/>
              </a:pPr>
              <a:r>
                <a:rPr b="0" i="0" lang="en-US" sz="1800" u="none" cap="none" strike="noStrike">
                  <a:solidFill>
                    <a:schemeClr val="dk1"/>
                  </a:solidFill>
                  <a:latin typeface="Century Gothic"/>
                  <a:ea typeface="Century Gothic"/>
                  <a:cs typeface="Century Gothic"/>
                  <a:sym typeface="Century Gothic"/>
                </a:rPr>
                <a:t>“Mr Adjei received huge cash deposits into his Universal Merchant Bank Cedi account between August 2017 and August 2019 amounting to GHS 5,697,530.00, whilst he was holding public office as CEO of PPA. Although he was given every opportunity to rebut the presumption that those assets were not illegally acquired contrary to section 5 of Act 550, he was unable to show that those monies were reasonably attributable to income, gift, loan, inheritance or any other reasonable source, and therefore deemed to have acquired illegally in contravention of the Constitution.”</a:t>
              </a:r>
              <a:endParaRPr b="0" i="0" sz="1800" u="none" cap="none" strike="noStrike">
                <a:solidFill>
                  <a:schemeClr val="dk1"/>
                </a:solidFill>
                <a:latin typeface="Century Gothic"/>
                <a:ea typeface="Century Gothic"/>
                <a:cs typeface="Century Gothic"/>
                <a:sym typeface="Century Gothic"/>
              </a:endParaRPr>
            </a:p>
            <a:p>
              <a:pPr indent="-57150" lvl="1" marL="171450" marR="0" rtl="0" algn="l">
                <a:lnSpc>
                  <a:spcPct val="90000"/>
                </a:lnSpc>
                <a:spcBef>
                  <a:spcPts val="270"/>
                </a:spcBef>
                <a:spcAft>
                  <a:spcPts val="0"/>
                </a:spcAft>
                <a:buClr>
                  <a:schemeClr val="dk1"/>
                </a:buClr>
                <a:buSzPts val="1800"/>
                <a:buFont typeface="Century Gothic"/>
                <a:buNone/>
              </a:pPr>
              <a:r>
                <a:t/>
              </a:r>
              <a:endParaRPr b="0" i="0" sz="1800" u="none" cap="none" strike="noStrike">
                <a:solidFill>
                  <a:schemeClr val="dk1"/>
                </a:solidFill>
                <a:latin typeface="Century Gothic"/>
                <a:ea typeface="Century Gothic"/>
                <a:cs typeface="Century Gothic"/>
                <a:sym typeface="Century Gothic"/>
              </a:endParaRPr>
            </a:p>
            <a:p>
              <a:pPr indent="-171450" lvl="1" marL="171450" marR="0" rtl="0" algn="l">
                <a:lnSpc>
                  <a:spcPct val="90000"/>
                </a:lnSpc>
                <a:spcBef>
                  <a:spcPts val="270"/>
                </a:spcBef>
                <a:spcAft>
                  <a:spcPts val="0"/>
                </a:spcAft>
                <a:buClr>
                  <a:schemeClr val="dk1"/>
                </a:buClr>
                <a:buSzPts val="1800"/>
                <a:buFont typeface="Century Gothic"/>
                <a:buChar char="•"/>
              </a:pPr>
              <a:r>
                <a:rPr b="0" i="0" lang="en-US" sz="1800" u="none" cap="none" strike="noStrike">
                  <a:solidFill>
                    <a:schemeClr val="dk1"/>
                  </a:solidFill>
                  <a:latin typeface="Century Gothic"/>
                  <a:ea typeface="Century Gothic"/>
                  <a:cs typeface="Century Gothic"/>
                  <a:sym typeface="Century Gothic"/>
                </a:rPr>
                <a:t>CHRAJ Held: “Having abused public office to illicitly enrich himself, Mr Adjenim Boateng Adjei has demonstrated that he can no longer be entrusted with public office. Consequently, the Commission hereby disqualifies him from holding public office for a period not less than 10 years, to run concurrently with the earlier disqualification in the decision of the Commission in the case of OOP V CEO of PPA.”</a:t>
              </a:r>
              <a:endParaRPr b="0" i="0" sz="18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29"/>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621" name="Google Shape;621;p29"/>
          <p:cNvGrpSpPr/>
          <p:nvPr/>
        </p:nvGrpSpPr>
        <p:grpSpPr>
          <a:xfrm>
            <a:off x="1154955" y="2332968"/>
            <a:ext cx="10960845" cy="4260350"/>
            <a:chOff x="1" y="3425"/>
            <a:chExt cx="10960845" cy="4260351"/>
          </a:xfrm>
        </p:grpSpPr>
        <p:sp>
          <p:nvSpPr>
            <p:cNvPr id="622" name="Google Shape;622;p29"/>
            <p:cNvSpPr/>
            <p:nvPr/>
          </p:nvSpPr>
          <p:spPr>
            <a:xfrm rot="5400000">
              <a:off x="-488333" y="1496551"/>
              <a:ext cx="3255558" cy="2278890"/>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29"/>
            <p:cNvSpPr txBox="1"/>
            <p:nvPr/>
          </p:nvSpPr>
          <p:spPr>
            <a:xfrm>
              <a:off x="1" y="2147662"/>
              <a:ext cx="2278890" cy="976668"/>
            </a:xfrm>
            <a:prstGeom prst="rect">
              <a:avLst/>
            </a:prstGeom>
            <a:noFill/>
            <a:ln>
              <a:noFill/>
            </a:ln>
          </p:spPr>
          <p:txBody>
            <a:bodyPr anchorCtr="0" anchor="ctr" bIns="31750" lIns="31750" spcFirstLastPara="1" rIns="31750" wrap="square" tIns="31750">
              <a:noAutofit/>
            </a:bodyPr>
            <a:lstStyle/>
            <a:p>
              <a:pPr indent="0" lvl="0" marL="0" marR="0" rtl="0" algn="ctr">
                <a:lnSpc>
                  <a:spcPct val="90000"/>
                </a:lnSpc>
                <a:spcBef>
                  <a:spcPts val="0"/>
                </a:spcBef>
                <a:spcAft>
                  <a:spcPts val="0"/>
                </a:spcAft>
                <a:buClr>
                  <a:schemeClr val="lt1"/>
                </a:buClr>
                <a:buSzPts val="5000"/>
                <a:buFont typeface="Century Gothic"/>
                <a:buNone/>
              </a:pPr>
              <a:r>
                <a:rPr b="0" i="0" lang="en-US" sz="5000" u="none" cap="none" strike="noStrike">
                  <a:solidFill>
                    <a:schemeClr val="lt1"/>
                  </a:solidFill>
                  <a:latin typeface="Century Gothic"/>
                  <a:ea typeface="Century Gothic"/>
                  <a:cs typeface="Century Gothic"/>
                  <a:sym typeface="Century Gothic"/>
                </a:rPr>
                <a:t>Con’td</a:t>
              </a:r>
              <a:endParaRPr b="0" i="0" sz="5000" u="none" cap="none" strike="noStrike">
                <a:solidFill>
                  <a:schemeClr val="lt1"/>
                </a:solidFill>
                <a:latin typeface="Century Gothic"/>
                <a:ea typeface="Century Gothic"/>
                <a:cs typeface="Century Gothic"/>
                <a:sym typeface="Century Gothic"/>
              </a:endParaRPr>
            </a:p>
          </p:txBody>
        </p:sp>
        <p:sp>
          <p:nvSpPr>
            <p:cNvPr id="624" name="Google Shape;624;p29"/>
            <p:cNvSpPr/>
            <p:nvPr/>
          </p:nvSpPr>
          <p:spPr>
            <a:xfrm rot="5400000">
              <a:off x="4557018" y="-2274703"/>
              <a:ext cx="4125700" cy="8681955"/>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29"/>
            <p:cNvSpPr txBox="1"/>
            <p:nvPr/>
          </p:nvSpPr>
          <p:spPr>
            <a:xfrm>
              <a:off x="2278891" y="204824"/>
              <a:ext cx="8480555" cy="3722900"/>
            </a:xfrm>
            <a:prstGeom prst="rect">
              <a:avLst/>
            </a:prstGeom>
            <a:noFill/>
            <a:ln>
              <a:noFill/>
            </a:ln>
          </p:spPr>
          <p:txBody>
            <a:bodyPr anchorCtr="0" anchor="ctr" bIns="12700" lIns="142225" spcFirstLastPara="1" rIns="12700" wrap="square" tIns="12700">
              <a:noAutofit/>
            </a:bodyPr>
            <a:lstStyle/>
            <a:p>
              <a:pPr indent="-228600" lvl="1" marL="228600" marR="0" rtl="0" algn="l">
                <a:lnSpc>
                  <a:spcPct val="90000"/>
                </a:lnSpc>
                <a:spcBef>
                  <a:spcPts val="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The  report also directed Mr AB Adjei to declare his assets within three months. The Commission said Mr A.B. Adjei ignored article 286 of the Constitution and section 5 of Act 550 despite warnings by the Auditor-General.</a:t>
              </a:r>
              <a:endParaRPr b="0" i="0" sz="2000" u="none" cap="none" strike="noStrike">
                <a:solidFill>
                  <a:schemeClr val="dk1"/>
                </a:solidFill>
                <a:latin typeface="Century Gothic"/>
                <a:ea typeface="Century Gothic"/>
                <a:cs typeface="Century Gothic"/>
                <a:sym typeface="Century Gothic"/>
              </a:endParaRPr>
            </a:p>
            <a:p>
              <a:pPr indent="-101600" lvl="1" marL="228600" marR="0" rtl="0" algn="l">
                <a:lnSpc>
                  <a:spcPct val="90000"/>
                </a:lnSpc>
                <a:spcBef>
                  <a:spcPts val="300"/>
                </a:spcBef>
                <a:spcAft>
                  <a:spcPts val="0"/>
                </a:spcAft>
                <a:buClr>
                  <a:schemeClr val="dk1"/>
                </a:buClr>
                <a:buSzPts val="2000"/>
                <a:buFont typeface="Century Gothic"/>
                <a:buNone/>
              </a:pPr>
              <a:r>
                <a:t/>
              </a:r>
              <a:endParaRPr b="0" i="0" sz="20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0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It directed: “However, having been removed from office and disqualified from holding public office for a period of not less than 5 years in the case of the OOP V CEO of PPA, after serving his term of disqualification. He has 3 months from the date of this decision within which to provide evidence before the Commission that he has complied with Article 286(1)(c),” </a:t>
              </a:r>
              <a:endParaRPr b="0" i="0" sz="20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4800"/>
              <a:buFont typeface="Century Gothic"/>
              <a:buNone/>
            </a:pPr>
            <a:r>
              <a:t/>
            </a:r>
            <a:endParaRPr b="1" sz="4800"/>
          </a:p>
        </p:txBody>
      </p:sp>
      <p:grpSp>
        <p:nvGrpSpPr>
          <p:cNvPr id="279" name="Google Shape;279;p3"/>
          <p:cNvGrpSpPr/>
          <p:nvPr/>
        </p:nvGrpSpPr>
        <p:grpSpPr>
          <a:xfrm>
            <a:off x="361339" y="2927643"/>
            <a:ext cx="11736020" cy="3606213"/>
            <a:chOff x="7009" y="324143"/>
            <a:chExt cx="11736020" cy="3606213"/>
          </a:xfrm>
        </p:grpSpPr>
        <p:sp>
          <p:nvSpPr>
            <p:cNvPr id="280" name="Google Shape;280;p3"/>
            <p:cNvSpPr/>
            <p:nvPr/>
          </p:nvSpPr>
          <p:spPr>
            <a:xfrm>
              <a:off x="5875020" y="1312038"/>
              <a:ext cx="4371319" cy="414916"/>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281" name="Google Shape;281;p3"/>
            <p:cNvSpPr/>
            <p:nvPr/>
          </p:nvSpPr>
          <p:spPr>
            <a:xfrm>
              <a:off x="5875020" y="1312038"/>
              <a:ext cx="1382233" cy="414916"/>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282" name="Google Shape;282;p3"/>
            <p:cNvSpPr/>
            <p:nvPr/>
          </p:nvSpPr>
          <p:spPr>
            <a:xfrm>
              <a:off x="2885934" y="1312038"/>
              <a:ext cx="2989085" cy="414916"/>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283" name="Google Shape;283;p3"/>
            <p:cNvSpPr/>
            <p:nvPr/>
          </p:nvSpPr>
          <p:spPr>
            <a:xfrm>
              <a:off x="2807969" y="324143"/>
              <a:ext cx="6134100" cy="98789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3"/>
            <p:cNvSpPr txBox="1"/>
            <p:nvPr/>
          </p:nvSpPr>
          <p:spPr>
            <a:xfrm>
              <a:off x="2807969" y="324143"/>
              <a:ext cx="6134100" cy="987895"/>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chemeClr val="lt1"/>
                </a:buClr>
                <a:buSzPts val="4000"/>
                <a:buFont typeface="Century Gothic"/>
                <a:buNone/>
              </a:pPr>
              <a:r>
                <a:rPr b="1" i="0" lang="en-US" sz="4000" u="none" cap="none" strike="noStrike">
                  <a:solidFill>
                    <a:schemeClr val="lt1"/>
                  </a:solidFill>
                  <a:latin typeface="Century Gothic"/>
                  <a:ea typeface="Century Gothic"/>
                  <a:cs typeface="Century Gothic"/>
                  <a:sym typeface="Century Gothic"/>
                </a:rPr>
                <a:t>INTRODUCTION</a:t>
              </a:r>
              <a:endParaRPr b="0" i="0" sz="4000" u="none" cap="none" strike="noStrike">
                <a:solidFill>
                  <a:schemeClr val="lt1"/>
                </a:solidFill>
                <a:latin typeface="Century Gothic"/>
                <a:ea typeface="Century Gothic"/>
                <a:cs typeface="Century Gothic"/>
                <a:sym typeface="Century Gothic"/>
              </a:endParaRPr>
            </a:p>
          </p:txBody>
        </p:sp>
        <p:sp>
          <p:nvSpPr>
            <p:cNvPr id="285" name="Google Shape;285;p3"/>
            <p:cNvSpPr/>
            <p:nvPr/>
          </p:nvSpPr>
          <p:spPr>
            <a:xfrm>
              <a:off x="7009" y="1726954"/>
              <a:ext cx="5757850" cy="2108366"/>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
            <p:cNvSpPr txBox="1"/>
            <p:nvPr/>
          </p:nvSpPr>
          <p:spPr>
            <a:xfrm>
              <a:off x="7009" y="1726954"/>
              <a:ext cx="5757850" cy="2108366"/>
            </a:xfrm>
            <a:prstGeom prst="rect">
              <a:avLst/>
            </a:prstGeom>
            <a:noFill/>
            <a:ln>
              <a:noFill/>
            </a:ln>
          </p:spPr>
          <p:txBody>
            <a:bodyPr anchorCtr="0" anchor="ctr" bIns="11425" lIns="11425" spcFirstLastPara="1" rIns="11425" wrap="square" tIns="11425">
              <a:noAutofit/>
            </a:bodyPr>
            <a:lstStyle/>
            <a:p>
              <a:pPr indent="0" lvl="0" marL="0" marR="0" rtl="0" algn="ctr">
                <a:lnSpc>
                  <a:spcPct val="90000"/>
                </a:lnSpc>
                <a:spcBef>
                  <a:spcPts val="0"/>
                </a:spcBef>
                <a:spcAft>
                  <a:spcPts val="0"/>
                </a:spcAft>
                <a:buClr>
                  <a:schemeClr val="lt1"/>
                </a:buClr>
                <a:buSzPts val="1800"/>
                <a:buFont typeface="Century Gothic"/>
                <a:buNone/>
              </a:pPr>
              <a:r>
                <a:rPr b="0" i="0" lang="en-US" sz="1800" u="none" cap="none" strike="noStrike">
                  <a:solidFill>
                    <a:schemeClr val="lt1"/>
                  </a:solidFill>
                  <a:latin typeface="Century Gothic"/>
                  <a:ea typeface="Century Gothic"/>
                  <a:cs typeface="Century Gothic"/>
                  <a:sym typeface="Century Gothic"/>
                </a:rPr>
                <a:t>The threat and risk posed by financial crime to the global economy has manifested in recent financial crisis due to  market manipulation  and abuse of the financial system. </a:t>
              </a:r>
              <a:r>
                <a:rPr b="1" i="0" lang="en-US" sz="1800" u="none" cap="none" strike="noStrike">
                  <a:solidFill>
                    <a:schemeClr val="lt1"/>
                  </a:solidFill>
                  <a:latin typeface="Century Gothic"/>
                  <a:ea typeface="Century Gothic"/>
                  <a:cs typeface="Century Gothic"/>
                  <a:sym typeface="Century Gothic"/>
                </a:rPr>
                <a:t>(Malakoutikhar,2020;Rider, 2019</a:t>
              </a:r>
              <a:r>
                <a:rPr b="0" i="0" lang="en-US" sz="1800" u="none" cap="none" strike="noStrike">
                  <a:solidFill>
                    <a:schemeClr val="lt1"/>
                  </a:solidFill>
                  <a:latin typeface="Century Gothic"/>
                  <a:ea typeface="Century Gothic"/>
                  <a:cs typeface="Century Gothic"/>
                  <a:sym typeface="Century Gothic"/>
                </a:rPr>
                <a:t>;</a:t>
              </a:r>
              <a:r>
                <a:rPr b="1" i="0" lang="en-US" sz="1800" u="none" cap="none" strike="noStrike">
                  <a:solidFill>
                    <a:schemeClr val="lt1"/>
                  </a:solidFill>
                  <a:latin typeface="Century Gothic"/>
                  <a:ea typeface="Century Gothic"/>
                  <a:cs typeface="Century Gothic"/>
                  <a:sym typeface="Century Gothic"/>
                </a:rPr>
                <a:t>Ryder,2018;Ashford,2002;Mariono, et al.2002</a:t>
              </a:r>
              <a:r>
                <a:rPr b="0" i="0" lang="en-US" sz="1800" u="none" cap="none" strike="noStrike">
                  <a:solidFill>
                    <a:schemeClr val="lt1"/>
                  </a:solidFill>
                  <a:latin typeface="Century Gothic"/>
                  <a:ea typeface="Century Gothic"/>
                  <a:cs typeface="Century Gothic"/>
                  <a:sym typeface="Century Gothic"/>
                </a:rPr>
                <a:t>).</a:t>
              </a:r>
              <a:endParaRPr b="0" i="0" sz="1800" u="none" cap="none" strike="noStrike">
                <a:solidFill>
                  <a:schemeClr val="lt1"/>
                </a:solidFill>
                <a:latin typeface="Century Gothic"/>
                <a:ea typeface="Century Gothic"/>
                <a:cs typeface="Century Gothic"/>
                <a:sym typeface="Century Gothic"/>
              </a:endParaRPr>
            </a:p>
          </p:txBody>
        </p:sp>
        <p:sp>
          <p:nvSpPr>
            <p:cNvPr id="287" name="Google Shape;287;p3"/>
            <p:cNvSpPr/>
            <p:nvPr/>
          </p:nvSpPr>
          <p:spPr>
            <a:xfrm>
              <a:off x="6179775" y="1726954"/>
              <a:ext cx="2154955" cy="212991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3"/>
            <p:cNvSpPr txBox="1"/>
            <p:nvPr/>
          </p:nvSpPr>
          <p:spPr>
            <a:xfrm>
              <a:off x="6179775" y="1726954"/>
              <a:ext cx="2154955" cy="2129912"/>
            </a:xfrm>
            <a:prstGeom prst="rect">
              <a:avLst/>
            </a:prstGeom>
            <a:noFill/>
            <a:ln>
              <a:noFill/>
            </a:ln>
          </p:spPr>
          <p:txBody>
            <a:bodyPr anchorCtr="0" anchor="ctr" bIns="12700" lIns="12700" spcFirstLastPara="1" rIns="12700" wrap="square" tIns="12700">
              <a:noAutofit/>
            </a:bodyPr>
            <a:lstStyle/>
            <a:p>
              <a:pPr indent="0" lvl="0" marL="0" marR="0" rtl="0" algn="ctr">
                <a:lnSpc>
                  <a:spcPct val="90000"/>
                </a:lnSpc>
                <a:spcBef>
                  <a:spcPts val="0"/>
                </a:spcBef>
                <a:spcAft>
                  <a:spcPts val="0"/>
                </a:spcAft>
                <a:buClr>
                  <a:schemeClr val="lt1"/>
                </a:buClr>
                <a:buSzPts val="2000"/>
                <a:buFont typeface="Century Gothic"/>
                <a:buNone/>
              </a:pPr>
              <a:r>
                <a:rPr b="1" i="0" lang="en-US" sz="2000" u="none" cap="none" strike="noStrike">
                  <a:solidFill>
                    <a:schemeClr val="lt1"/>
                  </a:solidFill>
                  <a:latin typeface="Century Gothic"/>
                  <a:ea typeface="Century Gothic"/>
                  <a:cs typeface="Century Gothic"/>
                  <a:sym typeface="Century Gothic"/>
                </a:rPr>
                <a:t>Unexplained wealth and financial crime </a:t>
              </a:r>
              <a:r>
                <a:rPr b="0" i="0" lang="en-US" sz="2000" u="none" cap="none" strike="noStrike">
                  <a:solidFill>
                    <a:schemeClr val="lt1"/>
                  </a:solidFill>
                  <a:latin typeface="Century Gothic"/>
                  <a:ea typeface="Century Gothic"/>
                  <a:cs typeface="Century Gothic"/>
                  <a:sym typeface="Century Gothic"/>
                </a:rPr>
                <a:t>(a twin problem)</a:t>
              </a:r>
              <a:r>
                <a:rPr b="1" i="0" lang="en-US" sz="2000" u="none" cap="none" strike="noStrike">
                  <a:solidFill>
                    <a:schemeClr val="lt1"/>
                  </a:solidFill>
                  <a:latin typeface="Century Gothic"/>
                  <a:ea typeface="Century Gothic"/>
                  <a:cs typeface="Century Gothic"/>
                  <a:sym typeface="Century Gothic"/>
                </a:rPr>
                <a:t> </a:t>
              </a:r>
              <a:r>
                <a:rPr b="0" i="0" lang="en-US" sz="2000" u="none" cap="none" strike="noStrike">
                  <a:solidFill>
                    <a:schemeClr val="lt1"/>
                  </a:solidFill>
                  <a:latin typeface="Century Gothic"/>
                  <a:ea typeface="Century Gothic"/>
                  <a:cs typeface="Century Gothic"/>
                  <a:sym typeface="Century Gothic"/>
                </a:rPr>
                <a:t>are emerging phenomena in Africa</a:t>
              </a:r>
              <a:r>
                <a:rPr b="0" i="0" lang="en-US" sz="1800" u="none" cap="none" strike="noStrike">
                  <a:solidFill>
                    <a:schemeClr val="lt1"/>
                  </a:solidFill>
                  <a:latin typeface="Century Gothic"/>
                  <a:ea typeface="Century Gothic"/>
                  <a:cs typeface="Century Gothic"/>
                  <a:sym typeface="Century Gothic"/>
                </a:rPr>
                <a:t>.</a:t>
              </a:r>
              <a:endParaRPr b="0" i="0" sz="1800" u="none" cap="none" strike="noStrike">
                <a:solidFill>
                  <a:schemeClr val="lt1"/>
                </a:solidFill>
                <a:latin typeface="Century Gothic"/>
                <a:ea typeface="Century Gothic"/>
                <a:cs typeface="Century Gothic"/>
                <a:sym typeface="Century Gothic"/>
              </a:endParaRPr>
            </a:p>
          </p:txBody>
        </p:sp>
        <p:sp>
          <p:nvSpPr>
            <p:cNvPr id="289" name="Google Shape;289;p3"/>
            <p:cNvSpPr/>
            <p:nvPr/>
          </p:nvSpPr>
          <p:spPr>
            <a:xfrm>
              <a:off x="8749647" y="1726954"/>
              <a:ext cx="2993382" cy="220340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3"/>
            <p:cNvSpPr txBox="1"/>
            <p:nvPr/>
          </p:nvSpPr>
          <p:spPr>
            <a:xfrm>
              <a:off x="8749647" y="1726954"/>
              <a:ext cx="2993382" cy="2203402"/>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The fight against this twin problem has  internal dimension.</a:t>
              </a:r>
              <a:endParaRPr b="0" i="0" sz="24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29" name="Shape 629"/>
        <p:cNvGrpSpPr/>
        <p:nvPr/>
      </p:nvGrpSpPr>
      <p:grpSpPr>
        <a:xfrm>
          <a:off x="0" y="0"/>
          <a:ext cx="0" cy="0"/>
          <a:chOff x="0" y="0"/>
          <a:chExt cx="0" cy="0"/>
        </a:xfrm>
      </p:grpSpPr>
      <p:sp>
        <p:nvSpPr>
          <p:cNvPr id="630" name="Google Shape;630;p30"/>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631" name="Google Shape;631;p30"/>
          <p:cNvGrpSpPr/>
          <p:nvPr/>
        </p:nvGrpSpPr>
        <p:grpSpPr>
          <a:xfrm>
            <a:off x="1393635" y="2542043"/>
            <a:ext cx="10559684" cy="3882322"/>
            <a:chOff x="238681" y="3858"/>
            <a:chExt cx="10559684" cy="3882322"/>
          </a:xfrm>
        </p:grpSpPr>
        <p:sp>
          <p:nvSpPr>
            <p:cNvPr id="632" name="Google Shape;632;p30"/>
            <p:cNvSpPr/>
            <p:nvPr/>
          </p:nvSpPr>
          <p:spPr>
            <a:xfrm rot="5400000">
              <a:off x="-193783" y="1259075"/>
              <a:ext cx="3059569" cy="2194641"/>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30"/>
            <p:cNvSpPr txBox="1"/>
            <p:nvPr/>
          </p:nvSpPr>
          <p:spPr>
            <a:xfrm>
              <a:off x="238682" y="1923932"/>
              <a:ext cx="2194641" cy="864928"/>
            </a:xfrm>
            <a:prstGeom prst="rect">
              <a:avLst/>
            </a:prstGeom>
            <a:noFill/>
            <a:ln>
              <a:noFill/>
            </a:ln>
          </p:spPr>
          <p:txBody>
            <a:bodyPr anchorCtr="0" anchor="ctr" bIns="29825" lIns="29825" spcFirstLastPara="1" rIns="29825" wrap="square" tIns="29825">
              <a:noAutofit/>
            </a:bodyPr>
            <a:lstStyle/>
            <a:p>
              <a:pPr indent="0" lvl="0" marL="0" marR="0" rtl="0" algn="ctr">
                <a:lnSpc>
                  <a:spcPct val="90000"/>
                </a:lnSpc>
                <a:spcBef>
                  <a:spcPts val="0"/>
                </a:spcBef>
                <a:spcAft>
                  <a:spcPts val="0"/>
                </a:spcAft>
                <a:buClr>
                  <a:schemeClr val="lt1"/>
                </a:buClr>
                <a:buSzPts val="4700"/>
                <a:buFont typeface="Century Gothic"/>
                <a:buNone/>
              </a:pPr>
              <a:r>
                <a:rPr b="0" i="0" lang="en-US" sz="4700" u="none" cap="none" strike="noStrike">
                  <a:solidFill>
                    <a:schemeClr val="lt1"/>
                  </a:solidFill>
                  <a:latin typeface="Century Gothic"/>
                  <a:ea typeface="Century Gothic"/>
                  <a:cs typeface="Century Gothic"/>
                  <a:sym typeface="Century Gothic"/>
                </a:rPr>
                <a:t>Con’td</a:t>
              </a:r>
              <a:endParaRPr b="0" i="0" sz="4700" u="none" cap="none" strike="noStrike">
                <a:solidFill>
                  <a:schemeClr val="lt1"/>
                </a:solidFill>
                <a:latin typeface="Century Gothic"/>
                <a:ea typeface="Century Gothic"/>
                <a:cs typeface="Century Gothic"/>
                <a:sym typeface="Century Gothic"/>
              </a:endParaRPr>
            </a:p>
          </p:txBody>
        </p:sp>
        <p:sp>
          <p:nvSpPr>
            <p:cNvPr id="634" name="Google Shape;634;p30"/>
            <p:cNvSpPr/>
            <p:nvPr/>
          </p:nvSpPr>
          <p:spPr>
            <a:xfrm rot="5400000">
              <a:off x="4977749" y="-2063208"/>
              <a:ext cx="3753550" cy="7887682"/>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30"/>
            <p:cNvSpPr txBox="1"/>
            <p:nvPr/>
          </p:nvSpPr>
          <p:spPr>
            <a:xfrm>
              <a:off x="2910684" y="187090"/>
              <a:ext cx="7704449" cy="3387084"/>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chemeClr val="dk1"/>
                </a:buClr>
                <a:buSzPts val="2400"/>
                <a:buFont typeface="Century Gothic"/>
                <a:buChar char="•"/>
              </a:pPr>
              <a:r>
                <a:rPr b="0" i="0" lang="en-US" sz="2400" u="none" cap="none" strike="noStrike">
                  <a:solidFill>
                    <a:schemeClr val="dk1"/>
                  </a:solidFill>
                  <a:latin typeface="Century Gothic"/>
                  <a:ea typeface="Century Gothic"/>
                  <a:cs typeface="Century Gothic"/>
                  <a:sym typeface="Century Gothic"/>
                </a:rPr>
                <a:t>The Commission said it found Mr Adjei’s response to cash paid into his bank accounts “completely unsatisfactory and unresponsive to the allegation of illicit enrichment or illegal wealth.”</a:t>
              </a:r>
              <a:endParaRPr b="0" i="0" sz="2400" u="none" cap="none" strike="noStrike">
                <a:solidFill>
                  <a:schemeClr val="dk1"/>
                </a:solidFill>
                <a:latin typeface="Century Gothic"/>
                <a:ea typeface="Century Gothic"/>
                <a:cs typeface="Century Gothic"/>
                <a:sym typeface="Century Gothic"/>
              </a:endParaRPr>
            </a:p>
            <a:p>
              <a:pPr indent="-76200" lvl="1" marL="228600" marR="0" rtl="0" algn="l">
                <a:lnSpc>
                  <a:spcPct val="90000"/>
                </a:lnSpc>
                <a:spcBef>
                  <a:spcPts val="360"/>
                </a:spcBef>
                <a:spcAft>
                  <a:spcPts val="0"/>
                </a:spcAft>
                <a:buClr>
                  <a:schemeClr val="dk1"/>
                </a:buClr>
                <a:buSzPts val="2400"/>
                <a:buFont typeface="Century Gothic"/>
                <a:buNone/>
              </a:pPr>
              <a:r>
                <a:t/>
              </a:r>
              <a:endParaRPr b="0" i="0" sz="24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60"/>
                </a:spcBef>
                <a:spcAft>
                  <a:spcPts val="0"/>
                </a:spcAft>
                <a:buClr>
                  <a:schemeClr val="dk1"/>
                </a:buClr>
                <a:buSzPts val="2400"/>
                <a:buFont typeface="Century Gothic"/>
                <a:buChar char="•"/>
              </a:pPr>
              <a:r>
                <a:rPr b="0" i="0" lang="en-US" sz="2400" u="none" cap="none" strike="noStrike">
                  <a:solidFill>
                    <a:schemeClr val="dk1"/>
                  </a:solidFill>
                  <a:latin typeface="Century Gothic"/>
                  <a:ea typeface="Century Gothic"/>
                  <a:cs typeface="Century Gothic"/>
                  <a:sym typeface="Century Gothic"/>
                </a:rPr>
                <a:t>The Commission directed him to refund the unexplained wealth because he chose to ignore the Public Procurement Act due to “the personal benefits he gained from it”.</a:t>
              </a:r>
              <a:endParaRPr b="0" i="0" sz="24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31"/>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641" name="Google Shape;641;p31"/>
          <p:cNvGrpSpPr/>
          <p:nvPr/>
        </p:nvGrpSpPr>
        <p:grpSpPr>
          <a:xfrm>
            <a:off x="1154954" y="2605304"/>
            <a:ext cx="10835114" cy="4079440"/>
            <a:chOff x="0" y="1804"/>
            <a:chExt cx="10835114" cy="4079440"/>
          </a:xfrm>
        </p:grpSpPr>
        <p:sp>
          <p:nvSpPr>
            <p:cNvPr id="642" name="Google Shape;642;p31"/>
            <p:cNvSpPr/>
            <p:nvPr/>
          </p:nvSpPr>
          <p:spPr>
            <a:xfrm rot="5400000">
              <a:off x="-462931" y="1457965"/>
              <a:ext cx="3086211" cy="2160348"/>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31"/>
            <p:cNvSpPr txBox="1"/>
            <p:nvPr/>
          </p:nvSpPr>
          <p:spPr>
            <a:xfrm>
              <a:off x="1" y="2075207"/>
              <a:ext cx="2160348" cy="925863"/>
            </a:xfrm>
            <a:prstGeom prst="rect">
              <a:avLst/>
            </a:prstGeom>
            <a:noFill/>
            <a:ln>
              <a:noFill/>
            </a:ln>
          </p:spPr>
          <p:txBody>
            <a:bodyPr anchorCtr="0" anchor="ctr" bIns="19050" lIns="19050" spcFirstLastPara="1" rIns="19050" wrap="square" tIns="19050">
              <a:noAutofit/>
            </a:bodyPr>
            <a:lstStyle/>
            <a:p>
              <a:pPr indent="0" lvl="0" marL="0" marR="0" rtl="0" algn="ctr">
                <a:lnSpc>
                  <a:spcPct val="90000"/>
                </a:lnSpc>
                <a:spcBef>
                  <a:spcPts val="0"/>
                </a:spcBef>
                <a:spcAft>
                  <a:spcPts val="0"/>
                </a:spcAft>
                <a:buClr>
                  <a:schemeClr val="lt1"/>
                </a:buClr>
                <a:buSzPts val="3000"/>
                <a:buFont typeface="Century Gothic"/>
                <a:buNone/>
              </a:pPr>
              <a:r>
                <a:rPr b="1" i="0" lang="en-US" sz="3000" u="none" cap="none" strike="noStrike">
                  <a:solidFill>
                    <a:schemeClr val="lt1"/>
                  </a:solidFill>
                  <a:latin typeface="Century Gothic"/>
                  <a:ea typeface="Century Gothic"/>
                  <a:cs typeface="Century Gothic"/>
                  <a:sym typeface="Century Gothic"/>
                </a:rPr>
                <a:t>Challenges</a:t>
              </a:r>
              <a:endParaRPr b="1" i="0" sz="3000" u="none" cap="none" strike="noStrike">
                <a:solidFill>
                  <a:schemeClr val="lt1"/>
                </a:solidFill>
                <a:latin typeface="Century Gothic"/>
                <a:ea typeface="Century Gothic"/>
                <a:cs typeface="Century Gothic"/>
                <a:sym typeface="Century Gothic"/>
              </a:endParaRPr>
            </a:p>
          </p:txBody>
        </p:sp>
        <p:sp>
          <p:nvSpPr>
            <p:cNvPr id="644" name="Google Shape;644;p31"/>
            <p:cNvSpPr/>
            <p:nvPr/>
          </p:nvSpPr>
          <p:spPr>
            <a:xfrm rot="5400000">
              <a:off x="4501483" y="-2339331"/>
              <a:ext cx="3992496" cy="8674767"/>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31"/>
            <p:cNvSpPr txBox="1"/>
            <p:nvPr/>
          </p:nvSpPr>
          <p:spPr>
            <a:xfrm>
              <a:off x="2160348" y="196702"/>
              <a:ext cx="8479869" cy="3602700"/>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chemeClr val="dk1"/>
                </a:buClr>
                <a:buSzPts val="2400"/>
                <a:buFont typeface="Century Gothic"/>
                <a:buChar char="•"/>
              </a:pPr>
              <a:r>
                <a:rPr b="0" i="0" lang="en-US" sz="2400" u="none" cap="none" strike="noStrike">
                  <a:solidFill>
                    <a:schemeClr val="dk1"/>
                  </a:solidFill>
                  <a:latin typeface="Century Gothic"/>
                  <a:ea typeface="Century Gothic"/>
                  <a:cs typeface="Century Gothic"/>
                  <a:sym typeface="Century Gothic"/>
                </a:rPr>
                <a:t>Inability to initiate investigations on its own.</a:t>
              </a:r>
              <a:endParaRPr/>
            </a:p>
            <a:p>
              <a:pPr indent="-76200" lvl="1" marL="228600" marR="0" rtl="0" algn="l">
                <a:lnSpc>
                  <a:spcPct val="90000"/>
                </a:lnSpc>
                <a:spcBef>
                  <a:spcPts val="360"/>
                </a:spcBef>
                <a:spcAft>
                  <a:spcPts val="0"/>
                </a:spcAft>
                <a:buClr>
                  <a:schemeClr val="dk1"/>
                </a:buClr>
                <a:buSzPts val="2400"/>
                <a:buFont typeface="Century Gothic"/>
                <a:buNone/>
              </a:pPr>
              <a:r>
                <a:t/>
              </a:r>
              <a:endParaRPr b="0" i="0" sz="24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60"/>
                </a:spcBef>
                <a:spcAft>
                  <a:spcPts val="0"/>
                </a:spcAft>
                <a:buClr>
                  <a:schemeClr val="dk1"/>
                </a:buClr>
                <a:buSzPts val="2400"/>
                <a:buFont typeface="Century Gothic"/>
                <a:buChar char="•"/>
              </a:pPr>
              <a:r>
                <a:rPr b="0" i="0" lang="en-US" sz="2400" u="none" cap="none" strike="noStrike">
                  <a:solidFill>
                    <a:schemeClr val="dk1"/>
                  </a:solidFill>
                  <a:latin typeface="Century Gothic"/>
                  <a:ea typeface="Century Gothic"/>
                  <a:cs typeface="Century Gothic"/>
                  <a:sym typeface="Century Gothic"/>
                </a:rPr>
                <a:t>Inadequate funding.</a:t>
              </a:r>
              <a:endParaRPr b="0" i="0" sz="2400" u="none" cap="none" strike="noStrike">
                <a:solidFill>
                  <a:schemeClr val="dk1"/>
                </a:solidFill>
                <a:latin typeface="Century Gothic"/>
                <a:ea typeface="Century Gothic"/>
                <a:cs typeface="Century Gothic"/>
                <a:sym typeface="Century Gothic"/>
              </a:endParaRPr>
            </a:p>
            <a:p>
              <a:pPr indent="-76200" lvl="1" marL="228600" marR="0" rtl="0" algn="l">
                <a:lnSpc>
                  <a:spcPct val="90000"/>
                </a:lnSpc>
                <a:spcBef>
                  <a:spcPts val="360"/>
                </a:spcBef>
                <a:spcAft>
                  <a:spcPts val="0"/>
                </a:spcAft>
                <a:buClr>
                  <a:schemeClr val="dk1"/>
                </a:buClr>
                <a:buSzPts val="2400"/>
                <a:buFont typeface="Century Gothic"/>
                <a:buNone/>
              </a:pPr>
              <a:r>
                <a:t/>
              </a:r>
              <a:endParaRPr b="0" i="0" sz="24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60"/>
                </a:spcBef>
                <a:spcAft>
                  <a:spcPts val="0"/>
                </a:spcAft>
                <a:buClr>
                  <a:schemeClr val="dk1"/>
                </a:buClr>
                <a:buSzPts val="2400"/>
                <a:buFont typeface="Century Gothic"/>
                <a:buChar char="•"/>
              </a:pPr>
              <a:r>
                <a:rPr b="0" i="0" lang="en-US" sz="2400" u="none" cap="none" strike="noStrike">
                  <a:solidFill>
                    <a:schemeClr val="dk1"/>
                  </a:solidFill>
                  <a:latin typeface="Century Gothic"/>
                  <a:ea typeface="Century Gothic"/>
                  <a:cs typeface="Century Gothic"/>
                  <a:sym typeface="Century Gothic"/>
                </a:rPr>
                <a:t>Lack of logistics and the untimely release of funds.</a:t>
              </a:r>
              <a:endParaRPr b="0" i="0" sz="2400" u="none" cap="none" strike="noStrike">
                <a:solidFill>
                  <a:schemeClr val="dk1"/>
                </a:solidFill>
                <a:latin typeface="Century Gothic"/>
                <a:ea typeface="Century Gothic"/>
                <a:cs typeface="Century Gothic"/>
                <a:sym typeface="Century Gothic"/>
              </a:endParaRPr>
            </a:p>
            <a:p>
              <a:pPr indent="-76200" lvl="1" marL="228600" marR="0" rtl="0" algn="l">
                <a:lnSpc>
                  <a:spcPct val="90000"/>
                </a:lnSpc>
                <a:spcBef>
                  <a:spcPts val="360"/>
                </a:spcBef>
                <a:spcAft>
                  <a:spcPts val="0"/>
                </a:spcAft>
                <a:buClr>
                  <a:schemeClr val="dk1"/>
                </a:buClr>
                <a:buSzPts val="2400"/>
                <a:buFont typeface="Century Gothic"/>
                <a:buNone/>
              </a:pPr>
              <a:r>
                <a:t/>
              </a:r>
              <a:endParaRPr b="0" i="0" sz="24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60"/>
                </a:spcBef>
                <a:spcAft>
                  <a:spcPts val="0"/>
                </a:spcAft>
                <a:buClr>
                  <a:schemeClr val="dk1"/>
                </a:buClr>
                <a:buSzPts val="2400"/>
                <a:buFont typeface="Century Gothic"/>
                <a:buChar char="•"/>
              </a:pPr>
              <a:r>
                <a:rPr b="0" i="0" lang="en-US" sz="2400" u="none" cap="none" strike="noStrike">
                  <a:solidFill>
                    <a:schemeClr val="dk1"/>
                  </a:solidFill>
                  <a:latin typeface="Century Gothic"/>
                  <a:ea typeface="Century Gothic"/>
                  <a:cs typeface="Century Gothic"/>
                  <a:sym typeface="Century Gothic"/>
                </a:rPr>
                <a:t>Over politicisation of corruption and crime. </a:t>
              </a:r>
              <a:endParaRPr b="0" i="0" sz="2400" u="none" cap="none" strike="noStrike">
                <a:solidFill>
                  <a:schemeClr val="dk1"/>
                </a:solidFill>
                <a:latin typeface="Century Gothic"/>
                <a:ea typeface="Century Gothic"/>
                <a:cs typeface="Century Gothic"/>
                <a:sym typeface="Century Gothic"/>
              </a:endParaRPr>
            </a:p>
            <a:p>
              <a:pPr indent="-76200" lvl="1" marL="228600" marR="0" rtl="0" algn="l">
                <a:lnSpc>
                  <a:spcPct val="90000"/>
                </a:lnSpc>
                <a:spcBef>
                  <a:spcPts val="360"/>
                </a:spcBef>
                <a:spcAft>
                  <a:spcPts val="0"/>
                </a:spcAft>
                <a:buClr>
                  <a:schemeClr val="dk1"/>
                </a:buClr>
                <a:buSzPts val="2400"/>
                <a:buFont typeface="Century Gothic"/>
                <a:buNone/>
              </a:pPr>
              <a:r>
                <a:t/>
              </a:r>
              <a:endParaRPr b="0" i="0" sz="24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60"/>
                </a:spcBef>
                <a:spcAft>
                  <a:spcPts val="0"/>
                </a:spcAft>
                <a:buClr>
                  <a:schemeClr val="dk1"/>
                </a:buClr>
                <a:buSzPts val="2400"/>
                <a:buFont typeface="Century Gothic"/>
                <a:buChar char="•"/>
              </a:pPr>
              <a:r>
                <a:rPr b="0" i="0" lang="en-US" sz="2400" u="none" cap="none" strike="noStrike">
                  <a:solidFill>
                    <a:schemeClr val="dk1"/>
                  </a:solidFill>
                  <a:latin typeface="Century Gothic"/>
                  <a:ea typeface="Century Gothic"/>
                  <a:cs typeface="Century Gothic"/>
                  <a:sym typeface="Century Gothic"/>
                </a:rPr>
                <a:t>Low reporting of corruption by the public.</a:t>
              </a:r>
              <a:endParaRPr b="0" i="0" sz="24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32"/>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rPr b="1" lang="en-US"/>
              <a:t>Anti-Money Laundering Act,2020 (Act 1044) </a:t>
            </a:r>
            <a:br>
              <a:rPr lang="en-US"/>
            </a:br>
            <a:endParaRPr/>
          </a:p>
        </p:txBody>
      </p:sp>
      <p:grpSp>
        <p:nvGrpSpPr>
          <p:cNvPr id="651" name="Google Shape;651;p32"/>
          <p:cNvGrpSpPr/>
          <p:nvPr/>
        </p:nvGrpSpPr>
        <p:grpSpPr>
          <a:xfrm>
            <a:off x="203927" y="2669806"/>
            <a:ext cx="11642633" cy="3969485"/>
            <a:chOff x="7983" y="66307"/>
            <a:chExt cx="11642633" cy="3969485"/>
          </a:xfrm>
        </p:grpSpPr>
        <p:sp>
          <p:nvSpPr>
            <p:cNvPr id="652" name="Google Shape;652;p32"/>
            <p:cNvSpPr/>
            <p:nvPr/>
          </p:nvSpPr>
          <p:spPr>
            <a:xfrm>
              <a:off x="7983" y="1133009"/>
              <a:ext cx="3532030" cy="1836082"/>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32"/>
            <p:cNvSpPr txBox="1"/>
            <p:nvPr/>
          </p:nvSpPr>
          <p:spPr>
            <a:xfrm>
              <a:off x="61760" y="1186786"/>
              <a:ext cx="3424476" cy="1728528"/>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chemeClr val="lt1"/>
                </a:buClr>
                <a:buSzPts val="4000"/>
                <a:buFont typeface="Century Gothic"/>
                <a:buNone/>
              </a:pPr>
              <a:r>
                <a:rPr b="1" i="0" lang="en-US" sz="4000" u="none" cap="none" strike="noStrike">
                  <a:solidFill>
                    <a:schemeClr val="lt1"/>
                  </a:solidFill>
                  <a:latin typeface="Century Gothic"/>
                  <a:ea typeface="Century Gothic"/>
                  <a:cs typeface="Century Gothic"/>
                  <a:sym typeface="Century Gothic"/>
                </a:rPr>
                <a:t>Objects </a:t>
              </a:r>
              <a:endParaRPr b="1" i="0" sz="4000" u="none" cap="none" strike="noStrike">
                <a:solidFill>
                  <a:schemeClr val="lt1"/>
                </a:solidFill>
                <a:latin typeface="Century Gothic"/>
                <a:ea typeface="Century Gothic"/>
                <a:cs typeface="Century Gothic"/>
                <a:sym typeface="Century Gothic"/>
              </a:endParaRPr>
            </a:p>
          </p:txBody>
        </p:sp>
        <p:sp>
          <p:nvSpPr>
            <p:cNvPr id="654" name="Google Shape;654;p32"/>
            <p:cNvSpPr/>
            <p:nvPr/>
          </p:nvSpPr>
          <p:spPr>
            <a:xfrm rot="-3700143">
              <a:off x="3179769" y="1429714"/>
              <a:ext cx="1371222" cy="35692"/>
            </a:xfrm>
            <a:custGeom>
              <a:rect b="b" l="l" r="r" t="t"/>
              <a:pathLst>
                <a:path extrusionOk="0" h="120000" w="120000">
                  <a:moveTo>
                    <a:pt x="0" y="60000"/>
                  </a:moveTo>
                  <a:lnTo>
                    <a:pt x="120000" y="60000"/>
                  </a:lnTo>
                </a:path>
              </a:pathLst>
            </a:custGeom>
            <a:noFill/>
            <a:ln cap="rnd" cmpd="sng" w="19050">
              <a:solidFill>
                <a:srgbClr val="8D0A4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32"/>
            <p:cNvSpPr txBox="1"/>
            <p:nvPr/>
          </p:nvSpPr>
          <p:spPr>
            <a:xfrm rot="-3700143">
              <a:off x="3831100" y="1413280"/>
              <a:ext cx="68561" cy="68561"/>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chemeClr val="dk1"/>
                </a:buClr>
                <a:buSzPts val="500"/>
                <a:buFont typeface="Century Gothic"/>
                <a:buNone/>
              </a:pPr>
              <a:r>
                <a:t/>
              </a:r>
              <a:endParaRPr b="0" i="0" sz="500" u="none" cap="none" strike="noStrike">
                <a:solidFill>
                  <a:schemeClr val="dk1"/>
                </a:solidFill>
                <a:latin typeface="Century Gothic"/>
                <a:ea typeface="Century Gothic"/>
                <a:cs typeface="Century Gothic"/>
                <a:sym typeface="Century Gothic"/>
              </a:endParaRPr>
            </a:p>
          </p:txBody>
        </p:sp>
        <p:sp>
          <p:nvSpPr>
            <p:cNvPr id="656" name="Google Shape;656;p32"/>
            <p:cNvSpPr/>
            <p:nvPr/>
          </p:nvSpPr>
          <p:spPr>
            <a:xfrm>
              <a:off x="4190747" y="66307"/>
              <a:ext cx="7041675" cy="1555527"/>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32"/>
            <p:cNvSpPr txBox="1"/>
            <p:nvPr/>
          </p:nvSpPr>
          <p:spPr>
            <a:xfrm>
              <a:off x="4236307" y="111867"/>
              <a:ext cx="6950555" cy="1464407"/>
            </a:xfrm>
            <a:prstGeom prst="rect">
              <a:avLst/>
            </a:prstGeom>
            <a:noFill/>
            <a:ln>
              <a:noFill/>
            </a:ln>
          </p:spPr>
          <p:txBody>
            <a:bodyPr anchorCtr="0" anchor="ctr" bIns="22850" lIns="22850" spcFirstLastPara="1" rIns="22850" wrap="square" tIns="22850">
              <a:noAutofit/>
            </a:bodyPr>
            <a:lstStyle/>
            <a:p>
              <a:pPr indent="0" lvl="0" marL="0" marR="0" rtl="0" algn="ctr">
                <a:lnSpc>
                  <a:spcPct val="90000"/>
                </a:lnSpc>
                <a:spcBef>
                  <a:spcPts val="0"/>
                </a:spcBef>
                <a:spcAft>
                  <a:spcPts val="0"/>
                </a:spcAft>
                <a:buClr>
                  <a:schemeClr val="lt1"/>
                </a:buClr>
                <a:buSzPts val="3600"/>
                <a:buFont typeface="Century Gothic"/>
                <a:buNone/>
              </a:pPr>
              <a:r>
                <a:rPr b="0" i="0" lang="en-US" sz="3600" u="none" cap="none" strike="noStrike">
                  <a:solidFill>
                    <a:schemeClr val="lt1"/>
                  </a:solidFill>
                  <a:latin typeface="Century Gothic"/>
                  <a:ea typeface="Century Gothic"/>
                  <a:cs typeface="Century Gothic"/>
                  <a:sym typeface="Century Gothic"/>
                </a:rPr>
                <a:t>consolidate the laws relating to the prohibition of money laundering</a:t>
              </a:r>
              <a:endParaRPr b="0" i="0" sz="3600" u="none" cap="none" strike="noStrike">
                <a:solidFill>
                  <a:schemeClr val="lt1"/>
                </a:solidFill>
                <a:latin typeface="Century Gothic"/>
                <a:ea typeface="Century Gothic"/>
                <a:cs typeface="Century Gothic"/>
                <a:sym typeface="Century Gothic"/>
              </a:endParaRPr>
            </a:p>
          </p:txBody>
        </p:sp>
        <p:sp>
          <p:nvSpPr>
            <p:cNvPr id="658" name="Google Shape;658;p32"/>
            <p:cNvSpPr/>
            <p:nvPr/>
          </p:nvSpPr>
          <p:spPr>
            <a:xfrm rot="1781540">
              <a:off x="3490835" y="2218732"/>
              <a:ext cx="749089" cy="35692"/>
            </a:xfrm>
            <a:custGeom>
              <a:rect b="b" l="l" r="r" t="t"/>
              <a:pathLst>
                <a:path extrusionOk="0" h="120000" w="120000">
                  <a:moveTo>
                    <a:pt x="0" y="60000"/>
                  </a:moveTo>
                  <a:lnTo>
                    <a:pt x="120000" y="60000"/>
                  </a:lnTo>
                </a:path>
              </a:pathLst>
            </a:custGeom>
            <a:noFill/>
            <a:ln cap="rnd" cmpd="sng" w="19050">
              <a:solidFill>
                <a:srgbClr val="8D0A4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32"/>
            <p:cNvSpPr txBox="1"/>
            <p:nvPr/>
          </p:nvSpPr>
          <p:spPr>
            <a:xfrm rot="1781540">
              <a:off x="3846653" y="2217851"/>
              <a:ext cx="37454" cy="37454"/>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chemeClr val="dk1"/>
                </a:buClr>
                <a:buSzPts val="500"/>
                <a:buFont typeface="Century Gothic"/>
                <a:buNone/>
              </a:pPr>
              <a:r>
                <a:t/>
              </a:r>
              <a:endParaRPr b="0" i="0" sz="500" u="none" cap="none" strike="noStrike">
                <a:solidFill>
                  <a:schemeClr val="dk1"/>
                </a:solidFill>
                <a:latin typeface="Century Gothic"/>
                <a:ea typeface="Century Gothic"/>
                <a:cs typeface="Century Gothic"/>
                <a:sym typeface="Century Gothic"/>
              </a:endParaRPr>
            </a:p>
          </p:txBody>
        </p:sp>
        <p:sp>
          <p:nvSpPr>
            <p:cNvPr id="660" name="Google Shape;660;p32"/>
            <p:cNvSpPr/>
            <p:nvPr/>
          </p:nvSpPr>
          <p:spPr>
            <a:xfrm>
              <a:off x="4190747" y="1743847"/>
              <a:ext cx="7459869" cy="1356517"/>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32"/>
            <p:cNvSpPr txBox="1"/>
            <p:nvPr/>
          </p:nvSpPr>
          <p:spPr>
            <a:xfrm>
              <a:off x="4230478" y="1783578"/>
              <a:ext cx="7380407" cy="1277055"/>
            </a:xfrm>
            <a:prstGeom prst="rect">
              <a:avLst/>
            </a:prstGeom>
            <a:noFill/>
            <a:ln>
              <a:noFill/>
            </a:ln>
          </p:spPr>
          <p:txBody>
            <a:bodyPr anchorCtr="0" anchor="ctr" bIns="22850" lIns="22850" spcFirstLastPara="1" rIns="22850" wrap="square" tIns="22850">
              <a:noAutofit/>
            </a:bodyPr>
            <a:lstStyle/>
            <a:p>
              <a:pPr indent="0" lvl="0" marL="0" marR="0" rtl="0" algn="ctr">
                <a:lnSpc>
                  <a:spcPct val="90000"/>
                </a:lnSpc>
                <a:spcBef>
                  <a:spcPts val="0"/>
                </a:spcBef>
                <a:spcAft>
                  <a:spcPts val="0"/>
                </a:spcAft>
                <a:buClr>
                  <a:schemeClr val="lt1"/>
                </a:buClr>
                <a:buSzPts val="3600"/>
                <a:buFont typeface="Century Gothic"/>
                <a:buNone/>
              </a:pPr>
              <a:r>
                <a:rPr b="0" i="0" lang="en-US" sz="3600" u="none" cap="none" strike="noStrike">
                  <a:solidFill>
                    <a:schemeClr val="lt1"/>
                  </a:solidFill>
                  <a:latin typeface="Century Gothic"/>
                  <a:ea typeface="Century Gothic"/>
                  <a:cs typeface="Century Gothic"/>
                  <a:sym typeface="Century Gothic"/>
                </a:rPr>
                <a:t>provide for the establishment of the Financial Intelligence Centre</a:t>
              </a:r>
              <a:endParaRPr b="0" i="0" sz="3600" u="none" cap="none" strike="noStrike">
                <a:solidFill>
                  <a:schemeClr val="lt1"/>
                </a:solidFill>
                <a:latin typeface="Century Gothic"/>
                <a:ea typeface="Century Gothic"/>
                <a:cs typeface="Century Gothic"/>
                <a:sym typeface="Century Gothic"/>
              </a:endParaRPr>
            </a:p>
          </p:txBody>
        </p:sp>
        <p:sp>
          <p:nvSpPr>
            <p:cNvPr id="662" name="Google Shape;662;p32"/>
            <p:cNvSpPr/>
            <p:nvPr/>
          </p:nvSpPr>
          <p:spPr>
            <a:xfrm rot="4055416">
              <a:off x="3011910" y="2822221"/>
              <a:ext cx="1706940" cy="35692"/>
            </a:xfrm>
            <a:custGeom>
              <a:rect b="b" l="l" r="r" t="t"/>
              <a:pathLst>
                <a:path extrusionOk="0" h="120000" w="120000">
                  <a:moveTo>
                    <a:pt x="0" y="60000"/>
                  </a:moveTo>
                  <a:lnTo>
                    <a:pt x="120000" y="60000"/>
                  </a:lnTo>
                </a:path>
              </a:pathLst>
            </a:custGeom>
            <a:noFill/>
            <a:ln cap="rnd" cmpd="sng" w="19050">
              <a:solidFill>
                <a:srgbClr val="8D0A4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32"/>
            <p:cNvSpPr txBox="1"/>
            <p:nvPr/>
          </p:nvSpPr>
          <p:spPr>
            <a:xfrm rot="4055416">
              <a:off x="3822707" y="2797394"/>
              <a:ext cx="85347" cy="85347"/>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chemeClr val="dk1"/>
                </a:buClr>
                <a:buSzPts val="600"/>
                <a:buFont typeface="Century Gothic"/>
                <a:buNone/>
              </a:pPr>
              <a:r>
                <a:t/>
              </a:r>
              <a:endParaRPr b="0" i="0" sz="600" u="none" cap="none" strike="noStrike">
                <a:solidFill>
                  <a:schemeClr val="dk1"/>
                </a:solidFill>
                <a:latin typeface="Century Gothic"/>
                <a:ea typeface="Century Gothic"/>
                <a:cs typeface="Century Gothic"/>
                <a:sym typeface="Century Gothic"/>
              </a:endParaRPr>
            </a:p>
          </p:txBody>
        </p:sp>
        <p:sp>
          <p:nvSpPr>
            <p:cNvPr id="664" name="Google Shape;664;p32"/>
            <p:cNvSpPr/>
            <p:nvPr/>
          </p:nvSpPr>
          <p:spPr>
            <a:xfrm>
              <a:off x="4190747" y="3222377"/>
              <a:ext cx="5886690" cy="813415"/>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32"/>
            <p:cNvSpPr txBox="1"/>
            <p:nvPr/>
          </p:nvSpPr>
          <p:spPr>
            <a:xfrm>
              <a:off x="4214571" y="3246201"/>
              <a:ext cx="5839042" cy="765767"/>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3200"/>
                <a:buFont typeface="Century Gothic"/>
                <a:buNone/>
              </a:pPr>
              <a:r>
                <a:rPr b="0" i="0" lang="en-US" sz="3200" u="none" cap="none" strike="noStrike">
                  <a:solidFill>
                    <a:schemeClr val="lt1"/>
                  </a:solidFill>
                  <a:latin typeface="Century Gothic"/>
                  <a:ea typeface="Century Gothic"/>
                  <a:cs typeface="Century Gothic"/>
                  <a:sym typeface="Century Gothic"/>
                </a:rPr>
                <a:t>for related matters</a:t>
              </a:r>
              <a:r>
                <a:rPr b="0" i="0" lang="en-US" sz="3400" u="none" cap="none" strike="noStrike">
                  <a:solidFill>
                    <a:schemeClr val="lt1"/>
                  </a:solidFill>
                  <a:latin typeface="Century Gothic"/>
                  <a:ea typeface="Century Gothic"/>
                  <a:cs typeface="Century Gothic"/>
                  <a:sym typeface="Century Gothic"/>
                </a:rPr>
                <a:t>.</a:t>
              </a:r>
              <a:endParaRPr b="0" i="0" sz="34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sp>
        <p:nvSpPr>
          <p:cNvPr id="670" name="Google Shape;670;p33"/>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671" name="Google Shape;671;p33"/>
          <p:cNvGrpSpPr/>
          <p:nvPr/>
        </p:nvGrpSpPr>
        <p:grpSpPr>
          <a:xfrm>
            <a:off x="1158427" y="2625054"/>
            <a:ext cx="10681755" cy="3971904"/>
            <a:chOff x="3473" y="21554"/>
            <a:chExt cx="10681755" cy="3971904"/>
          </a:xfrm>
        </p:grpSpPr>
        <p:sp>
          <p:nvSpPr>
            <p:cNvPr id="672" name="Google Shape;672;p33"/>
            <p:cNvSpPr/>
            <p:nvPr/>
          </p:nvSpPr>
          <p:spPr>
            <a:xfrm>
              <a:off x="3473" y="21554"/>
              <a:ext cx="8563996" cy="979884"/>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33"/>
            <p:cNvSpPr txBox="1"/>
            <p:nvPr/>
          </p:nvSpPr>
          <p:spPr>
            <a:xfrm>
              <a:off x="32173" y="50254"/>
              <a:ext cx="8506596" cy="922484"/>
            </a:xfrm>
            <a:prstGeom prst="rect">
              <a:avLst/>
            </a:prstGeom>
            <a:noFill/>
            <a:ln>
              <a:noFill/>
            </a:ln>
          </p:spPr>
          <p:txBody>
            <a:bodyPr anchorCtr="0" anchor="ctr" bIns="50800" lIns="76200" spcFirstLastPara="1" rIns="76200" wrap="square" tIns="50800">
              <a:noAutofit/>
            </a:bodyPr>
            <a:lstStyle/>
            <a:p>
              <a:pPr indent="0" lvl="0" marL="0" marR="0" rtl="0" algn="ctr">
                <a:lnSpc>
                  <a:spcPct val="90000"/>
                </a:lnSpc>
                <a:spcBef>
                  <a:spcPts val="0"/>
                </a:spcBef>
                <a:spcAft>
                  <a:spcPts val="0"/>
                </a:spcAft>
                <a:buClr>
                  <a:schemeClr val="lt1"/>
                </a:buClr>
                <a:buSzPts val="4000"/>
                <a:buFont typeface="Century Gothic"/>
                <a:buNone/>
              </a:pPr>
              <a:r>
                <a:rPr b="1" i="0" lang="en-US" sz="4000" u="none" cap="none" strike="noStrike">
                  <a:solidFill>
                    <a:schemeClr val="lt1"/>
                  </a:solidFill>
                  <a:latin typeface="Century Gothic"/>
                  <a:ea typeface="Century Gothic"/>
                  <a:cs typeface="Century Gothic"/>
                  <a:sym typeface="Century Gothic"/>
                </a:rPr>
                <a:t>Financial Intelligence Centre (s.6)</a:t>
              </a:r>
              <a:endParaRPr b="1" i="0" sz="4000" u="none" cap="none" strike="noStrike">
                <a:solidFill>
                  <a:schemeClr val="lt1"/>
                </a:solidFill>
                <a:latin typeface="Century Gothic"/>
                <a:ea typeface="Century Gothic"/>
                <a:cs typeface="Century Gothic"/>
                <a:sym typeface="Century Gothic"/>
              </a:endParaRPr>
            </a:p>
          </p:txBody>
        </p:sp>
        <p:sp>
          <p:nvSpPr>
            <p:cNvPr id="674" name="Google Shape;674;p33"/>
            <p:cNvSpPr/>
            <p:nvPr/>
          </p:nvSpPr>
          <p:spPr>
            <a:xfrm>
              <a:off x="859873" y="1001439"/>
              <a:ext cx="856399" cy="1006067"/>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675" name="Google Shape;675;p33"/>
            <p:cNvSpPr/>
            <p:nvPr/>
          </p:nvSpPr>
          <p:spPr>
            <a:xfrm>
              <a:off x="1716273" y="1246410"/>
              <a:ext cx="6494393" cy="1522192"/>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33"/>
            <p:cNvSpPr txBox="1"/>
            <p:nvPr/>
          </p:nvSpPr>
          <p:spPr>
            <a:xfrm>
              <a:off x="1760856" y="1290993"/>
              <a:ext cx="6405227" cy="1433026"/>
            </a:xfrm>
            <a:prstGeom prst="rect">
              <a:avLst/>
            </a:prstGeom>
            <a:noFill/>
            <a:ln>
              <a:noFill/>
            </a:ln>
          </p:spPr>
          <p:txBody>
            <a:bodyPr anchorCtr="0" anchor="ctr" bIns="40625" lIns="60950" spcFirstLastPara="1" rIns="60950" wrap="square" tIns="40625">
              <a:noAutofit/>
            </a:bodyPr>
            <a:lstStyle/>
            <a:p>
              <a:pPr indent="0" lvl="0" marL="0" marR="0" rtl="0" algn="ctr">
                <a:lnSpc>
                  <a:spcPct val="90000"/>
                </a:lnSpc>
                <a:spcBef>
                  <a:spcPts val="0"/>
                </a:spcBef>
                <a:spcAft>
                  <a:spcPts val="0"/>
                </a:spcAft>
                <a:buClr>
                  <a:schemeClr val="dk1"/>
                </a:buClr>
                <a:buSzPts val="3200"/>
                <a:buFont typeface="Century Gothic"/>
                <a:buNone/>
              </a:pPr>
              <a:r>
                <a:rPr b="0" i="0" lang="en-US" sz="3200" u="none" cap="none" strike="noStrike">
                  <a:solidFill>
                    <a:schemeClr val="dk1"/>
                  </a:solidFill>
                  <a:latin typeface="Century Gothic"/>
                  <a:ea typeface="Century Gothic"/>
                  <a:cs typeface="Century Gothic"/>
                  <a:sym typeface="Century Gothic"/>
                </a:rPr>
                <a:t>assist in the identification of proceeds of unlawful activity;</a:t>
              </a:r>
              <a:endParaRPr b="0" i="0" sz="3200" u="none" cap="none" strike="noStrike">
                <a:solidFill>
                  <a:schemeClr val="dk1"/>
                </a:solidFill>
                <a:latin typeface="Century Gothic"/>
                <a:ea typeface="Century Gothic"/>
                <a:cs typeface="Century Gothic"/>
                <a:sym typeface="Century Gothic"/>
              </a:endParaRPr>
            </a:p>
          </p:txBody>
        </p:sp>
        <p:sp>
          <p:nvSpPr>
            <p:cNvPr id="677" name="Google Shape;677;p33"/>
            <p:cNvSpPr/>
            <p:nvPr/>
          </p:nvSpPr>
          <p:spPr>
            <a:xfrm>
              <a:off x="859873" y="1001439"/>
              <a:ext cx="856399" cy="2502076"/>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678" name="Google Shape;678;p33"/>
            <p:cNvSpPr/>
            <p:nvPr/>
          </p:nvSpPr>
          <p:spPr>
            <a:xfrm>
              <a:off x="1716273" y="3013574"/>
              <a:ext cx="8968955" cy="979884"/>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33"/>
            <p:cNvSpPr txBox="1"/>
            <p:nvPr/>
          </p:nvSpPr>
          <p:spPr>
            <a:xfrm>
              <a:off x="1744973" y="3042274"/>
              <a:ext cx="8911555" cy="922484"/>
            </a:xfrm>
            <a:prstGeom prst="rect">
              <a:avLst/>
            </a:prstGeom>
            <a:noFill/>
            <a:ln>
              <a:noFill/>
            </a:ln>
          </p:spPr>
          <p:txBody>
            <a:bodyPr anchorCtr="0" anchor="ctr" bIns="30475" lIns="45700" spcFirstLastPara="1" rIns="45700" wrap="square" tIns="30475">
              <a:noAutofit/>
            </a:bodyPr>
            <a:lstStyle/>
            <a:p>
              <a:pPr indent="0" lvl="0" marL="0" marR="0" rtl="0" algn="ctr">
                <a:lnSpc>
                  <a:spcPct val="90000"/>
                </a:lnSpc>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assist in the combat of (i) money laundering; (ii) financing of terrorism; (iii) financing of the proliferation of weapons of mass destruction; (iv) tax evasion</a:t>
              </a:r>
              <a:endParaRPr b="0" i="0" sz="24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p34"/>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rPr b="1" lang="en-US"/>
              <a:t>Economic and Organised Crime Act, 2010 (Act 804)</a:t>
            </a:r>
            <a:br>
              <a:rPr b="1" lang="en-US"/>
            </a:br>
            <a:endParaRPr b="1"/>
          </a:p>
        </p:txBody>
      </p:sp>
      <p:grpSp>
        <p:nvGrpSpPr>
          <p:cNvPr id="685" name="Google Shape;685;p34"/>
          <p:cNvGrpSpPr/>
          <p:nvPr/>
        </p:nvGrpSpPr>
        <p:grpSpPr>
          <a:xfrm>
            <a:off x="1850194" y="2604202"/>
            <a:ext cx="9439735" cy="4111581"/>
            <a:chOff x="695240" y="702"/>
            <a:chExt cx="9439735" cy="4111581"/>
          </a:xfrm>
        </p:grpSpPr>
        <p:sp>
          <p:nvSpPr>
            <p:cNvPr id="686" name="Google Shape;686;p34"/>
            <p:cNvSpPr/>
            <p:nvPr/>
          </p:nvSpPr>
          <p:spPr>
            <a:xfrm>
              <a:off x="5415108" y="1383894"/>
              <a:ext cx="2654415" cy="580940"/>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687" name="Google Shape;687;p34"/>
            <p:cNvSpPr/>
            <p:nvPr/>
          </p:nvSpPr>
          <p:spPr>
            <a:xfrm>
              <a:off x="3059185" y="1383894"/>
              <a:ext cx="2355922" cy="580940"/>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688" name="Google Shape;688;p34"/>
            <p:cNvSpPr/>
            <p:nvPr/>
          </p:nvSpPr>
          <p:spPr>
            <a:xfrm>
              <a:off x="3123504" y="702"/>
              <a:ext cx="4583208" cy="138319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34"/>
            <p:cNvSpPr txBox="1"/>
            <p:nvPr/>
          </p:nvSpPr>
          <p:spPr>
            <a:xfrm>
              <a:off x="3123504" y="702"/>
              <a:ext cx="4583208" cy="1383192"/>
            </a:xfrm>
            <a:prstGeom prst="rect">
              <a:avLst/>
            </a:prstGeom>
            <a:noFill/>
            <a:ln>
              <a:noFill/>
            </a:ln>
          </p:spPr>
          <p:txBody>
            <a:bodyPr anchorCtr="0" anchor="ctr" bIns="27925" lIns="27925" spcFirstLastPara="1" rIns="27925" wrap="square" tIns="27925">
              <a:noAutofit/>
            </a:bodyPr>
            <a:lstStyle/>
            <a:p>
              <a:pPr indent="0" lvl="0" marL="0" marR="0" rtl="0" algn="ctr">
                <a:lnSpc>
                  <a:spcPct val="90000"/>
                </a:lnSpc>
                <a:spcBef>
                  <a:spcPts val="0"/>
                </a:spcBef>
                <a:spcAft>
                  <a:spcPts val="0"/>
                </a:spcAft>
                <a:buClr>
                  <a:schemeClr val="lt1"/>
                </a:buClr>
                <a:buSzPts val="4400"/>
                <a:buFont typeface="Century Gothic"/>
                <a:buNone/>
              </a:pPr>
              <a:r>
                <a:rPr b="1" i="0" lang="en-US" sz="4400" u="none" cap="none" strike="noStrike">
                  <a:solidFill>
                    <a:schemeClr val="lt1"/>
                  </a:solidFill>
                  <a:latin typeface="Century Gothic"/>
                  <a:ea typeface="Century Gothic"/>
                  <a:cs typeface="Century Gothic"/>
                  <a:sym typeface="Century Gothic"/>
                </a:rPr>
                <a:t>The objects: </a:t>
              </a:r>
              <a:endParaRPr b="1" i="0" sz="4400" u="none" cap="none" strike="noStrike">
                <a:solidFill>
                  <a:schemeClr val="lt1"/>
                </a:solidFill>
                <a:latin typeface="Century Gothic"/>
                <a:ea typeface="Century Gothic"/>
                <a:cs typeface="Century Gothic"/>
                <a:sym typeface="Century Gothic"/>
              </a:endParaRPr>
            </a:p>
          </p:txBody>
        </p:sp>
        <p:sp>
          <p:nvSpPr>
            <p:cNvPr id="690" name="Google Shape;690;p34"/>
            <p:cNvSpPr/>
            <p:nvPr/>
          </p:nvSpPr>
          <p:spPr>
            <a:xfrm>
              <a:off x="695240" y="1964835"/>
              <a:ext cx="4727890" cy="2147448"/>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34"/>
            <p:cNvSpPr txBox="1"/>
            <p:nvPr/>
          </p:nvSpPr>
          <p:spPr>
            <a:xfrm>
              <a:off x="695240" y="1964835"/>
              <a:ext cx="4727890" cy="2147448"/>
            </a:xfrm>
            <a:prstGeom prst="rect">
              <a:avLst/>
            </a:prstGeom>
            <a:noFill/>
            <a:ln>
              <a:noFill/>
            </a:ln>
          </p:spPr>
          <p:txBody>
            <a:bodyPr anchorCtr="0" anchor="ctr" bIns="22225" lIns="22225" spcFirstLastPara="1" rIns="22225" wrap="square" tIns="22225">
              <a:noAutofit/>
            </a:bodyPr>
            <a:lstStyle/>
            <a:p>
              <a:pPr indent="0" lvl="0" marL="0" marR="0" rtl="0" algn="ctr">
                <a:lnSpc>
                  <a:spcPct val="90000"/>
                </a:lnSpc>
                <a:spcBef>
                  <a:spcPts val="0"/>
                </a:spcBef>
                <a:spcAft>
                  <a:spcPts val="0"/>
                </a:spcAft>
                <a:buClr>
                  <a:schemeClr val="lt1"/>
                </a:buClr>
                <a:buSzPts val="3500"/>
                <a:buFont typeface="Century Gothic"/>
                <a:buNone/>
              </a:pPr>
              <a:r>
                <a:rPr b="0" i="0" lang="en-US" sz="3500" u="none" cap="none" strike="noStrike">
                  <a:solidFill>
                    <a:schemeClr val="lt1"/>
                  </a:solidFill>
                  <a:latin typeface="Century Gothic"/>
                  <a:ea typeface="Century Gothic"/>
                  <a:cs typeface="Century Gothic"/>
                  <a:sym typeface="Century Gothic"/>
                </a:rPr>
                <a:t>(a) prevent and detect organised crime, </a:t>
              </a:r>
              <a:endParaRPr b="0" i="0" sz="3500" u="none" cap="none" strike="noStrike">
                <a:solidFill>
                  <a:schemeClr val="lt1"/>
                </a:solidFill>
                <a:latin typeface="Century Gothic"/>
                <a:ea typeface="Century Gothic"/>
                <a:cs typeface="Century Gothic"/>
                <a:sym typeface="Century Gothic"/>
              </a:endParaRPr>
            </a:p>
          </p:txBody>
        </p:sp>
        <p:sp>
          <p:nvSpPr>
            <p:cNvPr id="692" name="Google Shape;692;p34"/>
            <p:cNvSpPr/>
            <p:nvPr/>
          </p:nvSpPr>
          <p:spPr>
            <a:xfrm>
              <a:off x="6004071" y="1964835"/>
              <a:ext cx="4130904" cy="207960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34"/>
            <p:cNvSpPr txBox="1"/>
            <p:nvPr/>
          </p:nvSpPr>
          <p:spPr>
            <a:xfrm>
              <a:off x="6004071" y="1964835"/>
              <a:ext cx="4130904" cy="2079602"/>
            </a:xfrm>
            <a:prstGeom prst="rect">
              <a:avLst/>
            </a:prstGeom>
            <a:noFill/>
            <a:ln>
              <a:noFill/>
            </a:ln>
          </p:spPr>
          <p:txBody>
            <a:bodyPr anchorCtr="0" anchor="ctr" bIns="22225" lIns="22225" spcFirstLastPara="1" rIns="22225" wrap="square" tIns="22225">
              <a:noAutofit/>
            </a:bodyPr>
            <a:lstStyle/>
            <a:p>
              <a:pPr indent="0" lvl="0" marL="0" marR="0" rtl="0" algn="ctr">
                <a:lnSpc>
                  <a:spcPct val="90000"/>
                </a:lnSpc>
                <a:spcBef>
                  <a:spcPts val="0"/>
                </a:spcBef>
                <a:spcAft>
                  <a:spcPts val="0"/>
                </a:spcAft>
                <a:buClr>
                  <a:schemeClr val="lt1"/>
                </a:buClr>
                <a:buSzPts val="3500"/>
                <a:buFont typeface="Century Gothic"/>
                <a:buNone/>
              </a:pPr>
              <a:r>
                <a:rPr b="0" i="0" lang="en-US" sz="3500" u="none" cap="none" strike="noStrike">
                  <a:solidFill>
                    <a:schemeClr val="lt1"/>
                  </a:solidFill>
                  <a:latin typeface="Century Gothic"/>
                  <a:ea typeface="Century Gothic"/>
                  <a:cs typeface="Century Gothic"/>
                  <a:sym typeface="Century Gothic"/>
                </a:rPr>
                <a:t>(b) generally to facilitate the confiscation of the proceeds of crime</a:t>
              </a:r>
              <a:endParaRPr b="0" i="0" sz="35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35"/>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699" name="Google Shape;699;p35"/>
          <p:cNvGrpSpPr/>
          <p:nvPr/>
        </p:nvGrpSpPr>
        <p:grpSpPr>
          <a:xfrm>
            <a:off x="1307349" y="2801321"/>
            <a:ext cx="10492769" cy="4054799"/>
            <a:chOff x="152395" y="1878"/>
            <a:chExt cx="10492769" cy="4054799"/>
          </a:xfrm>
        </p:grpSpPr>
        <p:sp>
          <p:nvSpPr>
            <p:cNvPr id="700" name="Google Shape;700;p35"/>
            <p:cNvSpPr/>
            <p:nvPr/>
          </p:nvSpPr>
          <p:spPr>
            <a:xfrm>
              <a:off x="5398780" y="1450723"/>
              <a:ext cx="3901614" cy="400657"/>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701" name="Google Shape;701;p35"/>
            <p:cNvSpPr/>
            <p:nvPr/>
          </p:nvSpPr>
          <p:spPr>
            <a:xfrm>
              <a:off x="3853681" y="1450723"/>
              <a:ext cx="1545098" cy="400657"/>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702" name="Google Shape;702;p35"/>
            <p:cNvSpPr/>
            <p:nvPr/>
          </p:nvSpPr>
          <p:spPr>
            <a:xfrm>
              <a:off x="2792167" y="1878"/>
              <a:ext cx="5213225" cy="144884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35"/>
            <p:cNvSpPr txBox="1"/>
            <p:nvPr/>
          </p:nvSpPr>
          <p:spPr>
            <a:xfrm>
              <a:off x="2792167" y="1878"/>
              <a:ext cx="5213225" cy="1448845"/>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4800"/>
                <a:buFont typeface="Century Gothic"/>
                <a:buNone/>
              </a:pPr>
              <a:r>
                <a:rPr b="1" i="0" lang="en-US" sz="4800" u="none" cap="none" strike="noStrike">
                  <a:solidFill>
                    <a:schemeClr val="lt1"/>
                  </a:solidFill>
                  <a:latin typeface="Century Gothic"/>
                  <a:ea typeface="Century Gothic"/>
                  <a:cs typeface="Century Gothic"/>
                  <a:sym typeface="Century Gothic"/>
                </a:rPr>
                <a:t>The functions </a:t>
              </a:r>
              <a:endParaRPr b="1" i="0" sz="4800" u="none" cap="none" strike="noStrike">
                <a:solidFill>
                  <a:schemeClr val="lt1"/>
                </a:solidFill>
                <a:latin typeface="Century Gothic"/>
                <a:ea typeface="Century Gothic"/>
                <a:cs typeface="Century Gothic"/>
                <a:sym typeface="Century Gothic"/>
              </a:endParaRPr>
            </a:p>
          </p:txBody>
        </p:sp>
        <p:sp>
          <p:nvSpPr>
            <p:cNvPr id="704" name="Google Shape;704;p35"/>
            <p:cNvSpPr/>
            <p:nvPr/>
          </p:nvSpPr>
          <p:spPr>
            <a:xfrm>
              <a:off x="152395" y="1851381"/>
              <a:ext cx="7402571" cy="2205296"/>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p35"/>
            <p:cNvSpPr txBox="1"/>
            <p:nvPr/>
          </p:nvSpPr>
          <p:spPr>
            <a:xfrm>
              <a:off x="152395" y="1851381"/>
              <a:ext cx="7402571" cy="2205296"/>
            </a:xfrm>
            <a:prstGeom prst="rect">
              <a:avLst/>
            </a:prstGeom>
            <a:noFill/>
            <a:ln>
              <a:noFill/>
            </a:ln>
          </p:spPr>
          <p:txBody>
            <a:bodyPr anchorCtr="0" anchor="ctr" bIns="13950" lIns="13950" spcFirstLastPara="1" rIns="13950" wrap="square" tIns="13950">
              <a:noAutofit/>
            </a:bodyPr>
            <a:lstStyle/>
            <a:p>
              <a:pPr indent="0" lvl="0" marL="0" marR="0" rtl="0" algn="ctr">
                <a:lnSpc>
                  <a:spcPct val="90000"/>
                </a:lnSpc>
                <a:spcBef>
                  <a:spcPts val="0"/>
                </a:spcBef>
                <a:spcAft>
                  <a:spcPts val="0"/>
                </a:spcAft>
                <a:buClr>
                  <a:schemeClr val="lt1"/>
                </a:buClr>
                <a:buSzPts val="2200"/>
                <a:buFont typeface="Century Gothic"/>
                <a:buNone/>
              </a:pPr>
              <a:r>
                <a:rPr b="0" i="0" lang="en-US" sz="2200" u="none" cap="none" strike="noStrike">
                  <a:solidFill>
                    <a:schemeClr val="lt1"/>
                  </a:solidFill>
                  <a:latin typeface="Century Gothic"/>
                  <a:ea typeface="Century Gothic"/>
                  <a:cs typeface="Century Gothic"/>
                  <a:sym typeface="Century Gothic"/>
                </a:rPr>
                <a:t>(a) investigate and on the authority of the Attorney-General prosecute serious offences that involve (i) financial or economic loss to the Republic or any State entity or institution in which the State has financial interest, (ii) money laundering, (iii) human trafficking, (iv) prohibited cyber activity, (v) tax fraud, and (vi) other serious offences; </a:t>
              </a:r>
              <a:endParaRPr b="0" i="0" sz="2200" u="none" cap="none" strike="noStrike">
                <a:solidFill>
                  <a:schemeClr val="lt1"/>
                </a:solidFill>
                <a:latin typeface="Century Gothic"/>
                <a:ea typeface="Century Gothic"/>
                <a:cs typeface="Century Gothic"/>
                <a:sym typeface="Century Gothic"/>
              </a:endParaRPr>
            </a:p>
          </p:txBody>
        </p:sp>
        <p:sp>
          <p:nvSpPr>
            <p:cNvPr id="706" name="Google Shape;706;p35"/>
            <p:cNvSpPr/>
            <p:nvPr/>
          </p:nvSpPr>
          <p:spPr>
            <a:xfrm>
              <a:off x="7955625" y="1851381"/>
              <a:ext cx="2689539" cy="188762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35"/>
            <p:cNvSpPr txBox="1"/>
            <p:nvPr/>
          </p:nvSpPr>
          <p:spPr>
            <a:xfrm>
              <a:off x="7955625" y="1851381"/>
              <a:ext cx="2689539" cy="1887622"/>
            </a:xfrm>
            <a:prstGeom prst="rect">
              <a:avLst/>
            </a:prstGeom>
            <a:noFill/>
            <a:ln>
              <a:noFill/>
            </a:ln>
          </p:spPr>
          <p:txBody>
            <a:bodyPr anchorCtr="0" anchor="ctr" bIns="13950" lIns="13950" spcFirstLastPara="1" rIns="13950" wrap="square" tIns="13950">
              <a:noAutofit/>
            </a:bodyPr>
            <a:lstStyle/>
            <a:p>
              <a:pPr indent="0" lvl="0" marL="0" marR="0" rtl="0" algn="ctr">
                <a:lnSpc>
                  <a:spcPct val="90000"/>
                </a:lnSpc>
                <a:spcBef>
                  <a:spcPts val="0"/>
                </a:spcBef>
                <a:spcAft>
                  <a:spcPts val="0"/>
                </a:spcAft>
                <a:buClr>
                  <a:schemeClr val="lt1"/>
                </a:buClr>
                <a:buSzPts val="2200"/>
                <a:buFont typeface="Century Gothic"/>
                <a:buNone/>
              </a:pPr>
              <a:r>
                <a:rPr b="0" i="0" lang="en-US" sz="2200" u="none" cap="none" strike="noStrike">
                  <a:solidFill>
                    <a:schemeClr val="lt1"/>
                  </a:solidFill>
                  <a:latin typeface="Century Gothic"/>
                  <a:ea typeface="Century Gothic"/>
                  <a:cs typeface="Century Gothic"/>
                  <a:sym typeface="Century Gothic"/>
                </a:rPr>
                <a:t>(b) recover the proceeds of crime</a:t>
              </a:r>
              <a:endParaRPr b="0" i="0" sz="22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36"/>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rPr lang="en-US"/>
              <a:t>Application and pre-emptive measures</a:t>
            </a:r>
            <a:br>
              <a:rPr lang="en-US"/>
            </a:br>
            <a:endParaRPr/>
          </a:p>
        </p:txBody>
      </p:sp>
      <p:sp>
        <p:nvSpPr>
          <p:cNvPr id="713" name="Google Shape;713;p36"/>
          <p:cNvSpPr txBox="1"/>
          <p:nvPr>
            <p:ph idx="1" type="body"/>
          </p:nvPr>
        </p:nvSpPr>
        <p:spPr>
          <a:xfrm>
            <a:off x="272143" y="2603500"/>
            <a:ext cx="11702143" cy="4112986"/>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920"/>
              <a:buNone/>
            </a:pPr>
            <a:r>
              <a:rPr b="1" lang="en-US" sz="2400"/>
              <a:t>Seizure and detention of currency suspected to be proceeds of crime (S.23(1).</a:t>
            </a:r>
            <a:endParaRPr/>
          </a:p>
          <a:p>
            <a:pPr indent="-342900" lvl="0" marL="342900" rtl="0" algn="l">
              <a:spcBef>
                <a:spcPts val="1000"/>
              </a:spcBef>
              <a:spcAft>
                <a:spcPts val="0"/>
              </a:spcAft>
              <a:buSzPts val="1920"/>
              <a:buChar char="►"/>
            </a:pPr>
            <a:r>
              <a:rPr lang="en-US" sz="2400"/>
              <a:t>An authorised officer of the Office or any other public officer authorised by the Executive Director, shall seize currency </a:t>
            </a:r>
            <a:endParaRPr/>
          </a:p>
          <a:p>
            <a:pPr indent="0" lvl="0" marL="0" rtl="0" algn="l">
              <a:spcBef>
                <a:spcPts val="1000"/>
              </a:spcBef>
              <a:spcAft>
                <a:spcPts val="0"/>
              </a:spcAft>
              <a:buSzPts val="1920"/>
              <a:buNone/>
            </a:pPr>
            <a:r>
              <a:rPr lang="en-US" sz="2400"/>
              <a:t>(a) that exceeds the amount prescribed by the Bank of Ghana being imported into or exported from the country, </a:t>
            </a:r>
            <a:endParaRPr/>
          </a:p>
          <a:p>
            <a:pPr indent="0" lvl="0" marL="0" rtl="0" algn="l">
              <a:spcBef>
                <a:spcPts val="1000"/>
              </a:spcBef>
              <a:spcAft>
                <a:spcPts val="0"/>
              </a:spcAft>
              <a:buSzPts val="1920"/>
              <a:buNone/>
            </a:pPr>
            <a:r>
              <a:rPr lang="en-US" sz="2400"/>
              <a:t>(b) if the officer has reasonable grounds to suspect that (i) the currency is the proceeds of crime, or (ii) the currency is intended by the person for use in the commission of a serious offence, or (c) if the holder of the currency is unable to provide satisfactory explanation for the source of the currency.</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37"/>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719" name="Google Shape;719;p37"/>
          <p:cNvGrpSpPr/>
          <p:nvPr/>
        </p:nvGrpSpPr>
        <p:grpSpPr>
          <a:xfrm>
            <a:off x="1524226" y="2450727"/>
            <a:ext cx="9110890" cy="4133689"/>
            <a:chOff x="1262969" y="1440"/>
            <a:chExt cx="9110890" cy="4133689"/>
          </a:xfrm>
        </p:grpSpPr>
        <p:sp>
          <p:nvSpPr>
            <p:cNvPr id="720" name="Google Shape;720;p37"/>
            <p:cNvSpPr/>
            <p:nvPr/>
          </p:nvSpPr>
          <p:spPr>
            <a:xfrm>
              <a:off x="1262969" y="1440"/>
              <a:ext cx="6930155" cy="688948"/>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37"/>
            <p:cNvSpPr txBox="1"/>
            <p:nvPr/>
          </p:nvSpPr>
          <p:spPr>
            <a:xfrm>
              <a:off x="1283148" y="21619"/>
              <a:ext cx="6889797" cy="648590"/>
            </a:xfrm>
            <a:prstGeom prst="rect">
              <a:avLst/>
            </a:prstGeom>
            <a:noFill/>
            <a:ln>
              <a:noFill/>
            </a:ln>
          </p:spPr>
          <p:txBody>
            <a:bodyPr anchorCtr="0" anchor="ctr" bIns="60950" lIns="91425" spcFirstLastPara="1" rIns="91425" wrap="square" tIns="60950">
              <a:noAutofit/>
            </a:bodyPr>
            <a:lstStyle/>
            <a:p>
              <a:pPr indent="0" lvl="0" marL="0" marR="0" rtl="0" algn="ctr">
                <a:lnSpc>
                  <a:spcPct val="90000"/>
                </a:lnSpc>
                <a:spcBef>
                  <a:spcPts val="0"/>
                </a:spcBef>
                <a:spcAft>
                  <a:spcPts val="0"/>
                </a:spcAft>
                <a:buClr>
                  <a:schemeClr val="lt1"/>
                </a:buClr>
                <a:buSzPts val="4800"/>
                <a:buFont typeface="Century Gothic"/>
                <a:buNone/>
              </a:pPr>
              <a:r>
                <a:rPr b="1" i="0" lang="en-US" sz="4800" u="none" cap="none" strike="noStrike">
                  <a:solidFill>
                    <a:schemeClr val="lt1"/>
                  </a:solidFill>
                  <a:latin typeface="Century Gothic"/>
                  <a:ea typeface="Century Gothic"/>
                  <a:cs typeface="Century Gothic"/>
                  <a:sym typeface="Century Gothic"/>
                </a:rPr>
                <a:t>Implications</a:t>
              </a:r>
              <a:endParaRPr b="1" i="0" sz="4800" u="none" cap="none" strike="noStrike">
                <a:solidFill>
                  <a:schemeClr val="lt1"/>
                </a:solidFill>
                <a:latin typeface="Century Gothic"/>
                <a:ea typeface="Century Gothic"/>
                <a:cs typeface="Century Gothic"/>
                <a:sym typeface="Century Gothic"/>
              </a:endParaRPr>
            </a:p>
          </p:txBody>
        </p:sp>
        <p:sp>
          <p:nvSpPr>
            <p:cNvPr id="722" name="Google Shape;722;p37"/>
            <p:cNvSpPr/>
            <p:nvPr/>
          </p:nvSpPr>
          <p:spPr>
            <a:xfrm>
              <a:off x="1955984" y="690388"/>
              <a:ext cx="693015" cy="516711"/>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723" name="Google Shape;723;p37"/>
            <p:cNvSpPr/>
            <p:nvPr/>
          </p:nvSpPr>
          <p:spPr>
            <a:xfrm>
              <a:off x="2649000" y="862625"/>
              <a:ext cx="7724859" cy="688948"/>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37"/>
            <p:cNvSpPr txBox="1"/>
            <p:nvPr/>
          </p:nvSpPr>
          <p:spPr>
            <a:xfrm>
              <a:off x="2669179" y="882804"/>
              <a:ext cx="7684501" cy="648590"/>
            </a:xfrm>
            <a:prstGeom prst="rect">
              <a:avLst/>
            </a:prstGeom>
            <a:noFill/>
            <a:ln>
              <a:noFill/>
            </a:ln>
          </p:spPr>
          <p:txBody>
            <a:bodyPr anchorCtr="0" anchor="ctr" bIns="40625" lIns="60950" spcFirstLastPara="1" rIns="60950" wrap="square" tIns="40625">
              <a:noAutofit/>
            </a:bodyPr>
            <a:lstStyle/>
            <a:p>
              <a:pPr indent="0" lvl="0" marL="0" marR="0" rtl="0" algn="ctr">
                <a:lnSpc>
                  <a:spcPct val="90000"/>
                </a:lnSpc>
                <a:spcBef>
                  <a:spcPts val="0"/>
                </a:spcBef>
                <a:spcAft>
                  <a:spcPts val="0"/>
                </a:spcAft>
                <a:buClr>
                  <a:schemeClr val="dk1"/>
                </a:buClr>
                <a:buSzPts val="3200"/>
                <a:buFont typeface="Century Gothic"/>
                <a:buNone/>
              </a:pPr>
              <a:r>
                <a:rPr b="0" i="0" lang="en-US" sz="3200" u="none" cap="none" strike="noStrike">
                  <a:solidFill>
                    <a:schemeClr val="dk1"/>
                  </a:solidFill>
                  <a:latin typeface="Century Gothic"/>
                  <a:ea typeface="Century Gothic"/>
                  <a:cs typeface="Century Gothic"/>
                  <a:sym typeface="Century Gothic"/>
                </a:rPr>
                <a:t>No power  to prosecute</a:t>
              </a:r>
              <a:endParaRPr b="0" i="0" sz="3200" u="none" cap="none" strike="noStrike">
                <a:solidFill>
                  <a:schemeClr val="dk1"/>
                </a:solidFill>
                <a:latin typeface="Century Gothic"/>
                <a:ea typeface="Century Gothic"/>
                <a:cs typeface="Century Gothic"/>
                <a:sym typeface="Century Gothic"/>
              </a:endParaRPr>
            </a:p>
          </p:txBody>
        </p:sp>
        <p:sp>
          <p:nvSpPr>
            <p:cNvPr id="725" name="Google Shape;725;p37"/>
            <p:cNvSpPr/>
            <p:nvPr/>
          </p:nvSpPr>
          <p:spPr>
            <a:xfrm>
              <a:off x="1955984" y="690388"/>
              <a:ext cx="693015" cy="1377896"/>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726" name="Google Shape;726;p37"/>
            <p:cNvSpPr/>
            <p:nvPr/>
          </p:nvSpPr>
          <p:spPr>
            <a:xfrm>
              <a:off x="2649000" y="1723810"/>
              <a:ext cx="7714718" cy="688948"/>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37"/>
            <p:cNvSpPr txBox="1"/>
            <p:nvPr/>
          </p:nvSpPr>
          <p:spPr>
            <a:xfrm>
              <a:off x="2669179" y="1743989"/>
              <a:ext cx="7674360" cy="648590"/>
            </a:xfrm>
            <a:prstGeom prst="rect">
              <a:avLst/>
            </a:prstGeom>
            <a:noFill/>
            <a:ln>
              <a:noFill/>
            </a:ln>
          </p:spPr>
          <p:txBody>
            <a:bodyPr anchorCtr="0" anchor="ctr" bIns="40625" lIns="60950" spcFirstLastPara="1" rIns="60950" wrap="square" tIns="40625">
              <a:noAutofit/>
            </a:bodyPr>
            <a:lstStyle/>
            <a:p>
              <a:pPr indent="0" lvl="0" marL="0" marR="0" rtl="0" algn="ctr">
                <a:lnSpc>
                  <a:spcPct val="90000"/>
                </a:lnSpc>
                <a:spcBef>
                  <a:spcPts val="0"/>
                </a:spcBef>
                <a:spcAft>
                  <a:spcPts val="0"/>
                </a:spcAft>
                <a:buClr>
                  <a:schemeClr val="dk1"/>
                </a:buClr>
                <a:buSzPts val="3200"/>
                <a:buFont typeface="Century Gothic"/>
                <a:buNone/>
              </a:pPr>
              <a:r>
                <a:rPr b="0" i="0" lang="en-US" sz="3200" u="none" cap="none" strike="noStrike">
                  <a:solidFill>
                    <a:schemeClr val="dk1"/>
                  </a:solidFill>
                  <a:latin typeface="Century Gothic"/>
                  <a:ea typeface="Century Gothic"/>
                  <a:cs typeface="Century Gothic"/>
                  <a:sym typeface="Century Gothic"/>
                </a:rPr>
                <a:t>Under perceived political direction</a:t>
              </a:r>
              <a:endParaRPr b="0" i="0" sz="3200" u="none" cap="none" strike="noStrike">
                <a:solidFill>
                  <a:schemeClr val="dk1"/>
                </a:solidFill>
                <a:latin typeface="Century Gothic"/>
                <a:ea typeface="Century Gothic"/>
                <a:cs typeface="Century Gothic"/>
                <a:sym typeface="Century Gothic"/>
              </a:endParaRPr>
            </a:p>
          </p:txBody>
        </p:sp>
        <p:sp>
          <p:nvSpPr>
            <p:cNvPr id="728" name="Google Shape;728;p37"/>
            <p:cNvSpPr/>
            <p:nvPr/>
          </p:nvSpPr>
          <p:spPr>
            <a:xfrm>
              <a:off x="1955984" y="690388"/>
              <a:ext cx="693015" cy="2239081"/>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729" name="Google Shape;729;p37"/>
            <p:cNvSpPr/>
            <p:nvPr/>
          </p:nvSpPr>
          <p:spPr>
            <a:xfrm>
              <a:off x="2649000" y="2584996"/>
              <a:ext cx="7724848" cy="688948"/>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37"/>
            <p:cNvSpPr txBox="1"/>
            <p:nvPr/>
          </p:nvSpPr>
          <p:spPr>
            <a:xfrm>
              <a:off x="2669179" y="2605175"/>
              <a:ext cx="7684490" cy="648590"/>
            </a:xfrm>
            <a:prstGeom prst="rect">
              <a:avLst/>
            </a:prstGeom>
            <a:noFill/>
            <a:ln>
              <a:noFill/>
            </a:ln>
          </p:spPr>
          <p:txBody>
            <a:bodyPr anchorCtr="0" anchor="ctr" bIns="40625" lIns="60950" spcFirstLastPara="1" rIns="60950" wrap="square" tIns="40625">
              <a:noAutofit/>
            </a:bodyPr>
            <a:lstStyle/>
            <a:p>
              <a:pPr indent="0" lvl="0" marL="0" marR="0" rtl="0" algn="ctr">
                <a:lnSpc>
                  <a:spcPct val="90000"/>
                </a:lnSpc>
                <a:spcBef>
                  <a:spcPts val="0"/>
                </a:spcBef>
                <a:spcAft>
                  <a:spcPts val="0"/>
                </a:spcAft>
                <a:buClr>
                  <a:schemeClr val="dk1"/>
                </a:buClr>
                <a:buSzPts val="3200"/>
                <a:buFont typeface="Century Gothic"/>
                <a:buNone/>
              </a:pPr>
              <a:r>
                <a:rPr b="0" i="0" lang="en-US" sz="3200" u="none" cap="none" strike="noStrike">
                  <a:solidFill>
                    <a:schemeClr val="dk1"/>
                  </a:solidFill>
                  <a:latin typeface="Century Gothic"/>
                  <a:ea typeface="Century Gothic"/>
                  <a:cs typeface="Century Gothic"/>
                  <a:sym typeface="Century Gothic"/>
                </a:rPr>
                <a:t>Under resourced</a:t>
              </a:r>
              <a:endParaRPr b="0" i="0" sz="3200" u="none" cap="none" strike="noStrike">
                <a:solidFill>
                  <a:schemeClr val="dk1"/>
                </a:solidFill>
                <a:latin typeface="Century Gothic"/>
                <a:ea typeface="Century Gothic"/>
                <a:cs typeface="Century Gothic"/>
                <a:sym typeface="Century Gothic"/>
              </a:endParaRPr>
            </a:p>
          </p:txBody>
        </p:sp>
        <p:sp>
          <p:nvSpPr>
            <p:cNvPr id="731" name="Google Shape;731;p37"/>
            <p:cNvSpPr/>
            <p:nvPr/>
          </p:nvSpPr>
          <p:spPr>
            <a:xfrm>
              <a:off x="1955984" y="690388"/>
              <a:ext cx="693015" cy="3100266"/>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732" name="Google Shape;732;p37"/>
            <p:cNvSpPr/>
            <p:nvPr/>
          </p:nvSpPr>
          <p:spPr>
            <a:xfrm>
              <a:off x="2649000" y="3446181"/>
              <a:ext cx="7714729" cy="688948"/>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 name="Google Shape;733;p37"/>
            <p:cNvSpPr txBox="1"/>
            <p:nvPr/>
          </p:nvSpPr>
          <p:spPr>
            <a:xfrm>
              <a:off x="2669179" y="3466360"/>
              <a:ext cx="7674371" cy="648590"/>
            </a:xfrm>
            <a:prstGeom prst="rect">
              <a:avLst/>
            </a:prstGeom>
            <a:noFill/>
            <a:ln>
              <a:noFill/>
            </a:ln>
          </p:spPr>
          <p:txBody>
            <a:bodyPr anchorCtr="0" anchor="ctr" bIns="35550" lIns="53325" spcFirstLastPara="1" rIns="53325" wrap="square" tIns="35550">
              <a:noAutofit/>
            </a:bodyPr>
            <a:lstStyle/>
            <a:p>
              <a:pPr indent="0" lvl="0" marL="0" marR="0" rtl="0" algn="ctr">
                <a:lnSpc>
                  <a:spcPct val="90000"/>
                </a:lnSpc>
                <a:spcBef>
                  <a:spcPts val="0"/>
                </a:spcBef>
                <a:spcAft>
                  <a:spcPts val="0"/>
                </a:spcAft>
                <a:buClr>
                  <a:schemeClr val="dk1"/>
                </a:buClr>
                <a:buSzPts val="2800"/>
                <a:buFont typeface="Century Gothic"/>
                <a:buNone/>
              </a:pPr>
              <a:r>
                <a:rPr b="0" i="0" lang="en-US" sz="2800" u="none" cap="none" strike="noStrike">
                  <a:solidFill>
                    <a:schemeClr val="dk1"/>
                  </a:solidFill>
                  <a:latin typeface="Century Gothic"/>
                  <a:ea typeface="Century Gothic"/>
                  <a:cs typeface="Century Gothic"/>
                  <a:sym typeface="Century Gothic"/>
                </a:rPr>
                <a:t>Not much heard of it seizure and confiscation mandate</a:t>
              </a:r>
              <a:r>
                <a:rPr b="0" i="0" lang="en-US" sz="2100" u="none" cap="none" strike="noStrike">
                  <a:solidFill>
                    <a:schemeClr val="dk1"/>
                  </a:solidFill>
                  <a:latin typeface="Century Gothic"/>
                  <a:ea typeface="Century Gothic"/>
                  <a:cs typeface="Century Gothic"/>
                  <a:sym typeface="Century Gothic"/>
                </a:rPr>
                <a:t>. </a:t>
              </a:r>
              <a:endParaRPr b="0" i="0" sz="21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7" name="Shape 737"/>
        <p:cNvGrpSpPr/>
        <p:nvPr/>
      </p:nvGrpSpPr>
      <p:grpSpPr>
        <a:xfrm>
          <a:off x="0" y="0"/>
          <a:ext cx="0" cy="0"/>
          <a:chOff x="0" y="0"/>
          <a:chExt cx="0" cy="0"/>
        </a:xfrm>
      </p:grpSpPr>
      <p:sp>
        <p:nvSpPr>
          <p:cNvPr id="738" name="Google Shape;738;p38"/>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200"/>
              <a:buFont typeface="Century Gothic"/>
              <a:buNone/>
            </a:pPr>
            <a:r>
              <a:rPr b="1" lang="en-US" sz="3200"/>
              <a:t>Office of the Special Prosecutor Act, 2017 (Act 959); OSP Regulation, 2018 (L.I. 2373)</a:t>
            </a:r>
            <a:br>
              <a:rPr b="1" lang="en-US" sz="3200"/>
            </a:br>
            <a:endParaRPr sz="3200"/>
          </a:p>
        </p:txBody>
      </p:sp>
      <p:grpSp>
        <p:nvGrpSpPr>
          <p:cNvPr id="739" name="Google Shape;739;p38"/>
          <p:cNvGrpSpPr/>
          <p:nvPr/>
        </p:nvGrpSpPr>
        <p:grpSpPr>
          <a:xfrm>
            <a:off x="1562772" y="2606136"/>
            <a:ext cx="9927495" cy="3955312"/>
            <a:chOff x="407818" y="2636"/>
            <a:chExt cx="9927495" cy="3955312"/>
          </a:xfrm>
        </p:grpSpPr>
        <p:sp>
          <p:nvSpPr>
            <p:cNvPr id="740" name="Google Shape;740;p38"/>
            <p:cNvSpPr/>
            <p:nvPr/>
          </p:nvSpPr>
          <p:spPr>
            <a:xfrm>
              <a:off x="5371566" y="1684113"/>
              <a:ext cx="3891664" cy="450275"/>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741" name="Google Shape;741;p38"/>
            <p:cNvSpPr/>
            <p:nvPr/>
          </p:nvSpPr>
          <p:spPr>
            <a:xfrm>
              <a:off x="5371566" y="1684113"/>
              <a:ext cx="1297221" cy="450275"/>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742" name="Google Shape;742;p38"/>
            <p:cNvSpPr/>
            <p:nvPr/>
          </p:nvSpPr>
          <p:spPr>
            <a:xfrm>
              <a:off x="4074344" y="1684113"/>
              <a:ext cx="1297221" cy="450275"/>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743" name="Google Shape;743;p38"/>
            <p:cNvSpPr/>
            <p:nvPr/>
          </p:nvSpPr>
          <p:spPr>
            <a:xfrm>
              <a:off x="1479901" y="1684113"/>
              <a:ext cx="3891664" cy="450275"/>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744" name="Google Shape;744;p38"/>
            <p:cNvSpPr/>
            <p:nvPr/>
          </p:nvSpPr>
          <p:spPr>
            <a:xfrm>
              <a:off x="3483990" y="2636"/>
              <a:ext cx="3775150" cy="1681477"/>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38"/>
            <p:cNvSpPr txBox="1"/>
            <p:nvPr/>
          </p:nvSpPr>
          <p:spPr>
            <a:xfrm>
              <a:off x="3483990" y="2636"/>
              <a:ext cx="3775150" cy="1681477"/>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3200"/>
                <a:buFont typeface="Century Gothic"/>
                <a:buNone/>
              </a:pPr>
              <a:r>
                <a:rPr b="1" i="0" lang="en-US" sz="3200" u="none" cap="none" strike="noStrike">
                  <a:solidFill>
                    <a:schemeClr val="lt1"/>
                  </a:solidFill>
                  <a:latin typeface="Century Gothic"/>
                  <a:ea typeface="Century Gothic"/>
                  <a:cs typeface="Century Gothic"/>
                  <a:sym typeface="Century Gothic"/>
                </a:rPr>
                <a:t>Object </a:t>
              </a:r>
              <a:r>
                <a:rPr b="0" i="0" lang="en-US" sz="3200" u="none" cap="none" strike="noStrike">
                  <a:solidFill>
                    <a:schemeClr val="lt1"/>
                  </a:solidFill>
                  <a:latin typeface="Century Gothic"/>
                  <a:ea typeface="Century Gothic"/>
                  <a:cs typeface="Century Gothic"/>
                  <a:sym typeface="Century Gothic"/>
                </a:rPr>
                <a:t>of the </a:t>
              </a:r>
              <a:r>
                <a:rPr b="1" i="0" lang="en-US" sz="3200" u="none" cap="none" strike="noStrike">
                  <a:solidFill>
                    <a:schemeClr val="lt1"/>
                  </a:solidFill>
                  <a:latin typeface="Century Gothic"/>
                  <a:ea typeface="Century Gothic"/>
                  <a:cs typeface="Century Gothic"/>
                  <a:sym typeface="Century Gothic"/>
                </a:rPr>
                <a:t>Office (S. 2)</a:t>
              </a:r>
              <a:endParaRPr b="0" i="0" sz="3200" u="none" cap="none" strike="noStrike">
                <a:solidFill>
                  <a:schemeClr val="lt1"/>
                </a:solidFill>
                <a:latin typeface="Century Gothic"/>
                <a:ea typeface="Century Gothic"/>
                <a:cs typeface="Century Gothic"/>
                <a:sym typeface="Century Gothic"/>
              </a:endParaRPr>
            </a:p>
          </p:txBody>
        </p:sp>
        <p:sp>
          <p:nvSpPr>
            <p:cNvPr id="746" name="Google Shape;746;p38"/>
            <p:cNvSpPr/>
            <p:nvPr/>
          </p:nvSpPr>
          <p:spPr>
            <a:xfrm>
              <a:off x="407818" y="2134388"/>
              <a:ext cx="2144167" cy="1815831"/>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38"/>
            <p:cNvSpPr txBox="1"/>
            <p:nvPr/>
          </p:nvSpPr>
          <p:spPr>
            <a:xfrm>
              <a:off x="407818" y="2134388"/>
              <a:ext cx="2144167" cy="1815831"/>
            </a:xfrm>
            <a:prstGeom prst="rect">
              <a:avLst/>
            </a:prstGeom>
            <a:noFill/>
            <a:ln>
              <a:noFill/>
            </a:ln>
          </p:spPr>
          <p:txBody>
            <a:bodyPr anchorCtr="0" anchor="ctr" bIns="11425" lIns="11425" spcFirstLastPara="1" rIns="11425" wrap="square" tIns="11425">
              <a:noAutofit/>
            </a:bodyPr>
            <a:lstStyle/>
            <a:p>
              <a:pPr indent="0" lvl="0" marL="0" marR="0" rtl="0" algn="ctr">
                <a:lnSpc>
                  <a:spcPct val="90000"/>
                </a:lnSpc>
                <a:spcBef>
                  <a:spcPts val="0"/>
                </a:spcBef>
                <a:spcAft>
                  <a:spcPts val="0"/>
                </a:spcAft>
                <a:buClr>
                  <a:schemeClr val="lt1"/>
                </a:buClr>
                <a:buSzPts val="1800"/>
                <a:buFont typeface="Century Gothic"/>
                <a:buNone/>
              </a:pPr>
              <a:r>
                <a:rPr b="0" i="0" lang="en-US" sz="1800" u="none" cap="none" strike="noStrike">
                  <a:solidFill>
                    <a:schemeClr val="lt1"/>
                  </a:solidFill>
                  <a:latin typeface="Century Gothic"/>
                  <a:ea typeface="Century Gothic"/>
                  <a:cs typeface="Century Gothic"/>
                  <a:sym typeface="Century Gothic"/>
                </a:rPr>
                <a:t> </a:t>
              </a:r>
              <a:r>
                <a:rPr b="0" i="0" lang="en-US" sz="2000" u="none" cap="none" strike="noStrike">
                  <a:solidFill>
                    <a:schemeClr val="lt1"/>
                  </a:solidFill>
                  <a:latin typeface="Century Gothic"/>
                  <a:ea typeface="Century Gothic"/>
                  <a:cs typeface="Century Gothic"/>
                  <a:sym typeface="Century Gothic"/>
                </a:rPr>
                <a:t>The object of the Office is to;</a:t>
              </a:r>
              <a:endParaRPr b="0" i="0" sz="2000" u="none" cap="none" strike="noStrike">
                <a:solidFill>
                  <a:schemeClr val="lt1"/>
                </a:solidFill>
                <a:latin typeface="Century Gothic"/>
                <a:ea typeface="Century Gothic"/>
                <a:cs typeface="Century Gothic"/>
                <a:sym typeface="Century Gothic"/>
              </a:endParaRPr>
            </a:p>
          </p:txBody>
        </p:sp>
        <p:sp>
          <p:nvSpPr>
            <p:cNvPr id="748" name="Google Shape;748;p38"/>
            <p:cNvSpPr/>
            <p:nvPr/>
          </p:nvSpPr>
          <p:spPr>
            <a:xfrm>
              <a:off x="3002260" y="2134388"/>
              <a:ext cx="2144167" cy="181158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38"/>
            <p:cNvSpPr txBox="1"/>
            <p:nvPr/>
          </p:nvSpPr>
          <p:spPr>
            <a:xfrm>
              <a:off x="3002260" y="2134388"/>
              <a:ext cx="2144167" cy="1811585"/>
            </a:xfrm>
            <a:prstGeom prst="rect">
              <a:avLst/>
            </a:prstGeom>
            <a:noFill/>
            <a:ln>
              <a:noFill/>
            </a:ln>
          </p:spPr>
          <p:txBody>
            <a:bodyPr anchorCtr="0" anchor="ctr" bIns="11425" lIns="11425" spcFirstLastPara="1" rIns="11425" wrap="square" tIns="11425">
              <a:noAutofit/>
            </a:bodyPr>
            <a:lstStyle/>
            <a:p>
              <a:pPr indent="0" lvl="0" marL="0" marR="0" rtl="0" algn="ctr">
                <a:lnSpc>
                  <a:spcPct val="90000"/>
                </a:lnSpc>
                <a:spcBef>
                  <a:spcPts val="0"/>
                </a:spcBef>
                <a:spcAft>
                  <a:spcPts val="0"/>
                </a:spcAft>
                <a:buClr>
                  <a:schemeClr val="lt1"/>
                </a:buClr>
                <a:buSzPts val="1800"/>
                <a:buFont typeface="Century Gothic"/>
                <a:buNone/>
              </a:pPr>
              <a:r>
                <a:rPr b="0" i="1" lang="en-US" sz="1800" u="none" cap="none" strike="noStrike">
                  <a:solidFill>
                    <a:schemeClr val="lt1"/>
                  </a:solidFill>
                  <a:latin typeface="Century Gothic"/>
                  <a:ea typeface="Century Gothic"/>
                  <a:cs typeface="Century Gothic"/>
                  <a:sym typeface="Century Gothic"/>
                </a:rPr>
                <a:t>(a) </a:t>
              </a:r>
              <a:r>
                <a:rPr b="0" i="0" lang="en-US" sz="1800" u="none" cap="none" strike="noStrike">
                  <a:solidFill>
                    <a:schemeClr val="lt1"/>
                  </a:solidFill>
                  <a:latin typeface="Century Gothic"/>
                  <a:ea typeface="Century Gothic"/>
                  <a:cs typeface="Century Gothic"/>
                  <a:sym typeface="Century Gothic"/>
                </a:rPr>
                <a:t>investigate and prosecute specific cases of alleged or suspected corruption and corruption-related offences;</a:t>
              </a:r>
              <a:endParaRPr b="0" i="0" sz="1800" u="none" cap="none" strike="noStrike">
                <a:solidFill>
                  <a:schemeClr val="lt1"/>
                </a:solidFill>
                <a:latin typeface="Century Gothic"/>
                <a:ea typeface="Century Gothic"/>
                <a:cs typeface="Century Gothic"/>
                <a:sym typeface="Century Gothic"/>
              </a:endParaRPr>
            </a:p>
          </p:txBody>
        </p:sp>
        <p:sp>
          <p:nvSpPr>
            <p:cNvPr id="750" name="Google Shape;750;p38"/>
            <p:cNvSpPr/>
            <p:nvPr/>
          </p:nvSpPr>
          <p:spPr>
            <a:xfrm>
              <a:off x="5596703" y="2134388"/>
              <a:ext cx="2144167" cy="1760576"/>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 name="Google Shape;751;p38"/>
            <p:cNvSpPr txBox="1"/>
            <p:nvPr/>
          </p:nvSpPr>
          <p:spPr>
            <a:xfrm>
              <a:off x="5596703" y="2134388"/>
              <a:ext cx="2144167" cy="1760576"/>
            </a:xfrm>
            <a:prstGeom prst="rect">
              <a:avLst/>
            </a:prstGeom>
            <a:noFill/>
            <a:ln>
              <a:noFill/>
            </a:ln>
          </p:spPr>
          <p:txBody>
            <a:bodyPr anchorCtr="0" anchor="ctr" bIns="11425" lIns="11425" spcFirstLastPara="1" rIns="11425" wrap="square" tIns="11425">
              <a:noAutofit/>
            </a:bodyPr>
            <a:lstStyle/>
            <a:p>
              <a:pPr indent="0" lvl="0" marL="0" marR="0" rtl="0" algn="ctr">
                <a:lnSpc>
                  <a:spcPct val="90000"/>
                </a:lnSpc>
                <a:spcBef>
                  <a:spcPts val="0"/>
                </a:spcBef>
                <a:spcAft>
                  <a:spcPts val="0"/>
                </a:spcAft>
                <a:buClr>
                  <a:schemeClr val="lt1"/>
                </a:buClr>
                <a:buSzPts val="1800"/>
                <a:buFont typeface="Century Gothic"/>
                <a:buNone/>
              </a:pPr>
              <a:r>
                <a:rPr b="0" i="1" lang="en-US" sz="1800" u="none" cap="none" strike="noStrike">
                  <a:solidFill>
                    <a:schemeClr val="lt1"/>
                  </a:solidFill>
                  <a:latin typeface="Century Gothic"/>
                  <a:ea typeface="Century Gothic"/>
                  <a:cs typeface="Century Gothic"/>
                  <a:sym typeface="Century Gothic"/>
                </a:rPr>
                <a:t>(b) </a:t>
              </a:r>
              <a:r>
                <a:rPr b="0" i="0" lang="en-US" sz="1800" u="none" cap="none" strike="noStrike">
                  <a:solidFill>
                    <a:schemeClr val="lt1"/>
                  </a:solidFill>
                  <a:latin typeface="Century Gothic"/>
                  <a:ea typeface="Century Gothic"/>
                  <a:cs typeface="Century Gothic"/>
                  <a:sym typeface="Century Gothic"/>
                </a:rPr>
                <a:t>recover the proceeds of corruption and corruption-related offences, and</a:t>
              </a:r>
              <a:endParaRPr b="0" i="0" sz="1800" u="none" cap="none" strike="noStrike">
                <a:solidFill>
                  <a:schemeClr val="lt1"/>
                </a:solidFill>
                <a:latin typeface="Century Gothic"/>
                <a:ea typeface="Century Gothic"/>
                <a:cs typeface="Century Gothic"/>
                <a:sym typeface="Century Gothic"/>
              </a:endParaRPr>
            </a:p>
          </p:txBody>
        </p:sp>
        <p:sp>
          <p:nvSpPr>
            <p:cNvPr id="752" name="Google Shape;752;p38"/>
            <p:cNvSpPr/>
            <p:nvPr/>
          </p:nvSpPr>
          <p:spPr>
            <a:xfrm>
              <a:off x="8191146" y="2134388"/>
              <a:ext cx="2144167" cy="1823560"/>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38"/>
            <p:cNvSpPr txBox="1"/>
            <p:nvPr/>
          </p:nvSpPr>
          <p:spPr>
            <a:xfrm>
              <a:off x="8191146" y="2134388"/>
              <a:ext cx="2144167" cy="1823560"/>
            </a:xfrm>
            <a:prstGeom prst="rect">
              <a:avLst/>
            </a:prstGeom>
            <a:noFill/>
            <a:ln>
              <a:noFill/>
            </a:ln>
          </p:spPr>
          <p:txBody>
            <a:bodyPr anchorCtr="0" anchor="ctr" bIns="11425" lIns="11425" spcFirstLastPara="1" rIns="11425" wrap="square" tIns="11425">
              <a:noAutofit/>
            </a:bodyPr>
            <a:lstStyle/>
            <a:p>
              <a:pPr indent="0" lvl="0" marL="0" marR="0" rtl="0" algn="ctr">
                <a:lnSpc>
                  <a:spcPct val="90000"/>
                </a:lnSpc>
                <a:spcBef>
                  <a:spcPts val="0"/>
                </a:spcBef>
                <a:spcAft>
                  <a:spcPts val="0"/>
                </a:spcAft>
                <a:buClr>
                  <a:schemeClr val="lt1"/>
                </a:buClr>
                <a:buSzPts val="1800"/>
                <a:buFont typeface="Century Gothic"/>
                <a:buNone/>
              </a:pPr>
              <a:r>
                <a:rPr b="0" i="1" lang="en-US" sz="1800" u="none" cap="none" strike="noStrike">
                  <a:solidFill>
                    <a:schemeClr val="lt1"/>
                  </a:solidFill>
                  <a:latin typeface="Century Gothic"/>
                  <a:ea typeface="Century Gothic"/>
                  <a:cs typeface="Century Gothic"/>
                  <a:sym typeface="Century Gothic"/>
                </a:rPr>
                <a:t>(</a:t>
              </a:r>
              <a:r>
                <a:rPr b="0" i="1" lang="en-US" sz="2000" u="none" cap="none" strike="noStrike">
                  <a:solidFill>
                    <a:schemeClr val="lt1"/>
                  </a:solidFill>
                  <a:latin typeface="Century Gothic"/>
                  <a:ea typeface="Century Gothic"/>
                  <a:cs typeface="Century Gothic"/>
                  <a:sym typeface="Century Gothic"/>
                </a:rPr>
                <a:t>c) </a:t>
              </a:r>
              <a:r>
                <a:rPr b="0" i="0" lang="en-US" sz="2000" u="none" cap="none" strike="noStrike">
                  <a:solidFill>
                    <a:schemeClr val="lt1"/>
                  </a:solidFill>
                  <a:latin typeface="Century Gothic"/>
                  <a:ea typeface="Century Gothic"/>
                  <a:cs typeface="Century Gothic"/>
                  <a:sym typeface="Century Gothic"/>
                </a:rPr>
                <a:t>take steps to prevent corruption</a:t>
              </a:r>
              <a:r>
                <a:rPr b="0" i="0" lang="en-US" sz="1800" u="none" cap="none" strike="noStrike">
                  <a:solidFill>
                    <a:schemeClr val="lt1"/>
                  </a:solidFill>
                  <a:latin typeface="Century Gothic"/>
                  <a:ea typeface="Century Gothic"/>
                  <a:cs typeface="Century Gothic"/>
                  <a:sym typeface="Century Gothic"/>
                </a:rPr>
                <a:t>.</a:t>
              </a:r>
              <a:endParaRPr b="0" i="0" sz="18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7" name="Shape 757"/>
        <p:cNvGrpSpPr/>
        <p:nvPr/>
      </p:nvGrpSpPr>
      <p:grpSpPr>
        <a:xfrm>
          <a:off x="0" y="0"/>
          <a:ext cx="0" cy="0"/>
          <a:chOff x="0" y="0"/>
          <a:chExt cx="0" cy="0"/>
        </a:xfrm>
      </p:grpSpPr>
      <p:sp>
        <p:nvSpPr>
          <p:cNvPr id="758" name="Google Shape;758;p39"/>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759" name="Google Shape;759;p39"/>
          <p:cNvGrpSpPr/>
          <p:nvPr/>
        </p:nvGrpSpPr>
        <p:grpSpPr>
          <a:xfrm>
            <a:off x="307904" y="2779190"/>
            <a:ext cx="11576191" cy="3750718"/>
            <a:chOff x="13990" y="175691"/>
            <a:chExt cx="11576191" cy="3750718"/>
          </a:xfrm>
        </p:grpSpPr>
        <p:sp>
          <p:nvSpPr>
            <p:cNvPr id="760" name="Google Shape;760;p39"/>
            <p:cNvSpPr/>
            <p:nvPr/>
          </p:nvSpPr>
          <p:spPr>
            <a:xfrm>
              <a:off x="13990" y="1023257"/>
              <a:ext cx="3420881" cy="2055586"/>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39"/>
            <p:cNvSpPr txBox="1"/>
            <p:nvPr/>
          </p:nvSpPr>
          <p:spPr>
            <a:xfrm>
              <a:off x="74196" y="1083463"/>
              <a:ext cx="3300469" cy="1935174"/>
            </a:xfrm>
            <a:prstGeom prst="rect">
              <a:avLst/>
            </a:prstGeom>
            <a:noFill/>
            <a:ln>
              <a:noFill/>
            </a:ln>
          </p:spPr>
          <p:txBody>
            <a:bodyPr anchorCtr="0" anchor="ctr" bIns="27925" lIns="27925" spcFirstLastPara="1" rIns="27925" wrap="square" tIns="27925">
              <a:noAutofit/>
            </a:bodyPr>
            <a:lstStyle/>
            <a:p>
              <a:pPr indent="0" lvl="0" marL="0" marR="0" rtl="0" algn="ctr">
                <a:lnSpc>
                  <a:spcPct val="90000"/>
                </a:lnSpc>
                <a:spcBef>
                  <a:spcPts val="0"/>
                </a:spcBef>
                <a:spcAft>
                  <a:spcPts val="0"/>
                </a:spcAft>
                <a:buClr>
                  <a:schemeClr val="lt1"/>
                </a:buClr>
                <a:buSzPts val="4400"/>
                <a:buFont typeface="Century Gothic"/>
                <a:buNone/>
              </a:pPr>
              <a:r>
                <a:rPr b="1" i="0" lang="en-US" sz="4400" u="none" cap="none" strike="noStrike">
                  <a:solidFill>
                    <a:schemeClr val="lt1"/>
                  </a:solidFill>
                  <a:latin typeface="Century Gothic"/>
                  <a:ea typeface="Century Gothic"/>
                  <a:cs typeface="Century Gothic"/>
                  <a:sym typeface="Century Gothic"/>
                </a:rPr>
                <a:t>Functions (s. 3)</a:t>
              </a:r>
              <a:endParaRPr b="1" i="0" sz="4400" u="none" cap="none" strike="noStrike">
                <a:solidFill>
                  <a:schemeClr val="lt1"/>
                </a:solidFill>
                <a:latin typeface="Century Gothic"/>
                <a:ea typeface="Century Gothic"/>
                <a:cs typeface="Century Gothic"/>
                <a:sym typeface="Century Gothic"/>
              </a:endParaRPr>
            </a:p>
          </p:txBody>
        </p:sp>
        <p:sp>
          <p:nvSpPr>
            <p:cNvPr id="762" name="Google Shape;762;p39"/>
            <p:cNvSpPr/>
            <p:nvPr/>
          </p:nvSpPr>
          <p:spPr>
            <a:xfrm rot="-3310531">
              <a:off x="3093390" y="1372579"/>
              <a:ext cx="1592227" cy="49873"/>
            </a:xfrm>
            <a:custGeom>
              <a:rect b="b" l="l" r="r" t="t"/>
              <a:pathLst>
                <a:path extrusionOk="0" h="120000" w="120000">
                  <a:moveTo>
                    <a:pt x="0" y="59999"/>
                  </a:moveTo>
                  <a:lnTo>
                    <a:pt x="120000" y="59999"/>
                  </a:lnTo>
                </a:path>
              </a:pathLst>
            </a:custGeom>
            <a:noFill/>
            <a:ln cap="rnd" cmpd="sng" w="19050">
              <a:solidFill>
                <a:srgbClr val="8D0A4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39"/>
            <p:cNvSpPr txBox="1"/>
            <p:nvPr/>
          </p:nvSpPr>
          <p:spPr>
            <a:xfrm rot="-3310531">
              <a:off x="3849698" y="1357710"/>
              <a:ext cx="79611" cy="79611"/>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chemeClr val="dk1"/>
                </a:buClr>
                <a:buSzPts val="500"/>
                <a:buFont typeface="Century Gothic"/>
                <a:buNone/>
              </a:pPr>
              <a:r>
                <a:t/>
              </a:r>
              <a:endParaRPr b="0" i="0" sz="500" u="none" cap="none" strike="noStrike">
                <a:solidFill>
                  <a:schemeClr val="dk1"/>
                </a:solidFill>
                <a:latin typeface="Century Gothic"/>
                <a:ea typeface="Century Gothic"/>
                <a:cs typeface="Century Gothic"/>
                <a:sym typeface="Century Gothic"/>
              </a:endParaRPr>
            </a:p>
          </p:txBody>
        </p:sp>
        <p:sp>
          <p:nvSpPr>
            <p:cNvPr id="764" name="Google Shape;764;p39"/>
            <p:cNvSpPr/>
            <p:nvPr/>
          </p:nvSpPr>
          <p:spPr>
            <a:xfrm>
              <a:off x="4344136" y="175691"/>
              <a:ext cx="6352578" cy="1136581"/>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39"/>
            <p:cNvSpPr txBox="1"/>
            <p:nvPr/>
          </p:nvSpPr>
          <p:spPr>
            <a:xfrm>
              <a:off x="4377425" y="208980"/>
              <a:ext cx="6286000" cy="1070003"/>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Investigates corruption and corruption-related offences under the Public Procurement Act, 2003 (Act 663);</a:t>
              </a:r>
              <a:endParaRPr b="0" i="0" sz="2400" u="none" cap="none" strike="noStrike">
                <a:solidFill>
                  <a:schemeClr val="lt1"/>
                </a:solidFill>
                <a:latin typeface="Century Gothic"/>
                <a:ea typeface="Century Gothic"/>
                <a:cs typeface="Century Gothic"/>
                <a:sym typeface="Century Gothic"/>
              </a:endParaRPr>
            </a:p>
          </p:txBody>
        </p:sp>
        <p:sp>
          <p:nvSpPr>
            <p:cNvPr id="766" name="Google Shape;766;p39"/>
            <p:cNvSpPr/>
            <p:nvPr/>
          </p:nvSpPr>
          <p:spPr>
            <a:xfrm>
              <a:off x="3434871" y="2026113"/>
              <a:ext cx="909264" cy="49873"/>
            </a:xfrm>
            <a:custGeom>
              <a:rect b="b" l="l" r="r" t="t"/>
              <a:pathLst>
                <a:path extrusionOk="0" h="120000" w="120000">
                  <a:moveTo>
                    <a:pt x="0" y="59999"/>
                  </a:moveTo>
                  <a:lnTo>
                    <a:pt x="120000" y="59999"/>
                  </a:lnTo>
                </a:path>
              </a:pathLst>
            </a:custGeom>
            <a:noFill/>
            <a:ln cap="rnd" cmpd="sng" w="19050">
              <a:solidFill>
                <a:srgbClr val="8D0A4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39"/>
            <p:cNvSpPr txBox="1"/>
            <p:nvPr/>
          </p:nvSpPr>
          <p:spPr>
            <a:xfrm>
              <a:off x="3866772" y="2028318"/>
              <a:ext cx="45463" cy="45463"/>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chemeClr val="dk1"/>
                </a:buClr>
                <a:buSzPts val="500"/>
                <a:buFont typeface="Century Gothic"/>
                <a:buNone/>
              </a:pPr>
              <a:r>
                <a:t/>
              </a:r>
              <a:endParaRPr b="0" i="0" sz="500" u="none" cap="none" strike="noStrike">
                <a:solidFill>
                  <a:schemeClr val="dk1"/>
                </a:solidFill>
                <a:latin typeface="Century Gothic"/>
                <a:ea typeface="Century Gothic"/>
                <a:cs typeface="Century Gothic"/>
                <a:sym typeface="Century Gothic"/>
              </a:endParaRPr>
            </a:p>
          </p:txBody>
        </p:sp>
        <p:sp>
          <p:nvSpPr>
            <p:cNvPr id="768" name="Google Shape;768;p39"/>
            <p:cNvSpPr/>
            <p:nvPr/>
          </p:nvSpPr>
          <p:spPr>
            <a:xfrm>
              <a:off x="4344136" y="1482759"/>
              <a:ext cx="7210401" cy="1136581"/>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39"/>
            <p:cNvSpPr txBox="1"/>
            <p:nvPr/>
          </p:nvSpPr>
          <p:spPr>
            <a:xfrm>
              <a:off x="4377425" y="1516048"/>
              <a:ext cx="7143823" cy="1070003"/>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Investigates corruption and corruption-related offences under the Criminal Offences Act, 1960 (Act 29)</a:t>
              </a:r>
              <a:endParaRPr b="0" i="0" sz="2400" u="none" cap="none" strike="noStrike">
                <a:solidFill>
                  <a:schemeClr val="lt1"/>
                </a:solidFill>
                <a:latin typeface="Century Gothic"/>
                <a:ea typeface="Century Gothic"/>
                <a:cs typeface="Century Gothic"/>
                <a:sym typeface="Century Gothic"/>
              </a:endParaRPr>
            </a:p>
          </p:txBody>
        </p:sp>
        <p:sp>
          <p:nvSpPr>
            <p:cNvPr id="770" name="Google Shape;770;p39"/>
            <p:cNvSpPr/>
            <p:nvPr/>
          </p:nvSpPr>
          <p:spPr>
            <a:xfrm rot="3310531">
              <a:off x="3093390" y="2679648"/>
              <a:ext cx="1592227" cy="49873"/>
            </a:xfrm>
            <a:custGeom>
              <a:rect b="b" l="l" r="r" t="t"/>
              <a:pathLst>
                <a:path extrusionOk="0" h="120000" w="120000">
                  <a:moveTo>
                    <a:pt x="0" y="59999"/>
                  </a:moveTo>
                  <a:lnTo>
                    <a:pt x="120000" y="59999"/>
                  </a:lnTo>
                </a:path>
              </a:pathLst>
            </a:custGeom>
            <a:noFill/>
            <a:ln cap="rnd" cmpd="sng" w="19050">
              <a:solidFill>
                <a:srgbClr val="8D0A4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39"/>
            <p:cNvSpPr txBox="1"/>
            <p:nvPr/>
          </p:nvSpPr>
          <p:spPr>
            <a:xfrm rot="3310531">
              <a:off x="3849698" y="2664778"/>
              <a:ext cx="79611" cy="79611"/>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chemeClr val="dk1"/>
                </a:buClr>
                <a:buSzPts val="500"/>
                <a:buFont typeface="Century Gothic"/>
                <a:buNone/>
              </a:pPr>
              <a:r>
                <a:t/>
              </a:r>
              <a:endParaRPr b="0" i="0" sz="500" u="none" cap="none" strike="noStrike">
                <a:solidFill>
                  <a:schemeClr val="dk1"/>
                </a:solidFill>
                <a:latin typeface="Century Gothic"/>
                <a:ea typeface="Century Gothic"/>
                <a:cs typeface="Century Gothic"/>
                <a:sym typeface="Century Gothic"/>
              </a:endParaRPr>
            </a:p>
          </p:txBody>
        </p:sp>
        <p:sp>
          <p:nvSpPr>
            <p:cNvPr id="772" name="Google Shape;772;p39"/>
            <p:cNvSpPr/>
            <p:nvPr/>
          </p:nvSpPr>
          <p:spPr>
            <a:xfrm>
              <a:off x="4344136" y="2789828"/>
              <a:ext cx="7246045" cy="1136581"/>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 name="Google Shape;773;p39"/>
            <p:cNvSpPr txBox="1"/>
            <p:nvPr/>
          </p:nvSpPr>
          <p:spPr>
            <a:xfrm>
              <a:off x="4377425" y="2823117"/>
              <a:ext cx="7179467" cy="1070003"/>
            </a:xfrm>
            <a:prstGeom prst="rect">
              <a:avLst/>
            </a:prstGeom>
            <a:noFill/>
            <a:ln>
              <a:noFill/>
            </a:ln>
          </p:spPr>
          <p:txBody>
            <a:bodyPr anchorCtr="0" anchor="ctr" bIns="22225" lIns="22225" spcFirstLastPara="1" rIns="22225" wrap="square" tIns="22225">
              <a:noAutofit/>
            </a:bodyPr>
            <a:lstStyle/>
            <a:p>
              <a:pPr indent="0" lvl="0" marL="0" marR="0" rtl="0" algn="ctr">
                <a:lnSpc>
                  <a:spcPct val="90000"/>
                </a:lnSpc>
                <a:spcBef>
                  <a:spcPts val="0"/>
                </a:spcBef>
                <a:spcAft>
                  <a:spcPts val="0"/>
                </a:spcAft>
                <a:buClr>
                  <a:schemeClr val="lt1"/>
                </a:buClr>
                <a:buSzPts val="3500"/>
                <a:buFont typeface="Century Gothic"/>
                <a:buNone/>
              </a:pPr>
              <a:r>
                <a:rPr b="0" i="0" lang="en-US" sz="3500" u="none" cap="none" strike="noStrike">
                  <a:solidFill>
                    <a:schemeClr val="lt1"/>
                  </a:solidFill>
                  <a:latin typeface="Century Gothic"/>
                  <a:ea typeface="Century Gothic"/>
                  <a:cs typeface="Century Gothic"/>
                  <a:sym typeface="Century Gothic"/>
                </a:rPr>
                <a:t>recover and manage the proceeds of corruption.</a:t>
              </a:r>
              <a:endParaRPr b="0" i="0" sz="35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296" name="Google Shape;296;p4"/>
          <p:cNvGrpSpPr/>
          <p:nvPr/>
        </p:nvGrpSpPr>
        <p:grpSpPr>
          <a:xfrm>
            <a:off x="276631" y="2487905"/>
            <a:ext cx="11448237" cy="4213909"/>
            <a:chOff x="2311" y="76175"/>
            <a:chExt cx="11448237" cy="4213909"/>
          </a:xfrm>
        </p:grpSpPr>
        <p:sp>
          <p:nvSpPr>
            <p:cNvPr id="297" name="Google Shape;297;p4"/>
            <p:cNvSpPr/>
            <p:nvPr/>
          </p:nvSpPr>
          <p:spPr>
            <a:xfrm>
              <a:off x="5726430" y="1263778"/>
              <a:ext cx="3943638" cy="431579"/>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298" name="Google Shape;298;p4"/>
            <p:cNvSpPr/>
            <p:nvPr/>
          </p:nvSpPr>
          <p:spPr>
            <a:xfrm>
              <a:off x="5509797" y="1263778"/>
              <a:ext cx="216632" cy="431579"/>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299" name="Google Shape;299;p4"/>
            <p:cNvSpPr/>
            <p:nvPr/>
          </p:nvSpPr>
          <p:spPr>
            <a:xfrm>
              <a:off x="1566159" y="1263778"/>
              <a:ext cx="4160270" cy="431579"/>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300" name="Google Shape;300;p4"/>
            <p:cNvSpPr/>
            <p:nvPr/>
          </p:nvSpPr>
          <p:spPr>
            <a:xfrm>
              <a:off x="4065990" y="76175"/>
              <a:ext cx="3320879" cy="1187603"/>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4"/>
            <p:cNvSpPr txBox="1"/>
            <p:nvPr/>
          </p:nvSpPr>
          <p:spPr>
            <a:xfrm>
              <a:off x="4065990" y="76175"/>
              <a:ext cx="3320879" cy="1187603"/>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chemeClr val="lt1"/>
                </a:buClr>
                <a:buSzPts val="4000"/>
                <a:buFont typeface="Century Gothic"/>
                <a:buNone/>
              </a:pPr>
              <a:r>
                <a:rPr b="1" i="0" lang="en-US" sz="4000" u="none" cap="none" strike="noStrike">
                  <a:solidFill>
                    <a:schemeClr val="lt1"/>
                  </a:solidFill>
                  <a:latin typeface="Century Gothic"/>
                  <a:ea typeface="Century Gothic"/>
                  <a:cs typeface="Century Gothic"/>
                  <a:sym typeface="Century Gothic"/>
                </a:rPr>
                <a:t>Introduction </a:t>
              </a:r>
              <a:endParaRPr b="1" i="0" sz="4000" u="none" cap="none" strike="noStrike">
                <a:solidFill>
                  <a:schemeClr val="lt1"/>
                </a:solidFill>
                <a:latin typeface="Century Gothic"/>
                <a:ea typeface="Century Gothic"/>
                <a:cs typeface="Century Gothic"/>
                <a:sym typeface="Century Gothic"/>
              </a:endParaRPr>
            </a:p>
          </p:txBody>
        </p:sp>
        <p:sp>
          <p:nvSpPr>
            <p:cNvPr id="302" name="Google Shape;302;p4"/>
            <p:cNvSpPr/>
            <p:nvPr/>
          </p:nvSpPr>
          <p:spPr>
            <a:xfrm>
              <a:off x="2311" y="1695358"/>
              <a:ext cx="3127696" cy="2255669"/>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4"/>
            <p:cNvSpPr txBox="1"/>
            <p:nvPr/>
          </p:nvSpPr>
          <p:spPr>
            <a:xfrm>
              <a:off x="2311" y="1695358"/>
              <a:ext cx="3127696" cy="2255669"/>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Global perspectives on unexplained wealth as a form of financial and economic crime are well captured in literature. </a:t>
              </a:r>
              <a:endParaRPr b="0" i="0" sz="2400" u="none" cap="none" strike="noStrike">
                <a:solidFill>
                  <a:schemeClr val="lt1"/>
                </a:solidFill>
                <a:latin typeface="Century Gothic"/>
                <a:ea typeface="Century Gothic"/>
                <a:cs typeface="Century Gothic"/>
                <a:sym typeface="Century Gothic"/>
              </a:endParaRPr>
            </a:p>
          </p:txBody>
        </p:sp>
        <p:sp>
          <p:nvSpPr>
            <p:cNvPr id="304" name="Google Shape;304;p4"/>
            <p:cNvSpPr/>
            <p:nvPr/>
          </p:nvSpPr>
          <p:spPr>
            <a:xfrm>
              <a:off x="3561586" y="1695358"/>
              <a:ext cx="3896421" cy="2594726"/>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4"/>
            <p:cNvSpPr txBox="1"/>
            <p:nvPr/>
          </p:nvSpPr>
          <p:spPr>
            <a:xfrm>
              <a:off x="3561586" y="1695358"/>
              <a:ext cx="3896421" cy="2594726"/>
            </a:xfrm>
            <a:prstGeom prst="rect">
              <a:avLst/>
            </a:prstGeom>
            <a:noFill/>
            <a:ln>
              <a:noFill/>
            </a:ln>
          </p:spPr>
          <p:txBody>
            <a:bodyPr anchorCtr="0" anchor="ctr" bIns="13325" lIns="13325" spcFirstLastPara="1" rIns="13325" wrap="square" tIns="13325">
              <a:noAutofit/>
            </a:bodyPr>
            <a:lstStyle/>
            <a:p>
              <a:pPr indent="0" lvl="0" marL="0" marR="0" rtl="0" algn="ctr">
                <a:lnSpc>
                  <a:spcPct val="90000"/>
                </a:lnSpc>
                <a:spcBef>
                  <a:spcPts val="0"/>
                </a:spcBef>
                <a:spcAft>
                  <a:spcPts val="0"/>
                </a:spcAft>
                <a:buClr>
                  <a:schemeClr val="lt1"/>
                </a:buClr>
                <a:buSzPts val="2100"/>
                <a:buFont typeface="Century Gothic"/>
                <a:buNone/>
              </a:pPr>
              <a:r>
                <a:rPr b="0" i="0" lang="en-US" sz="2100" u="none" cap="none" strike="noStrike">
                  <a:solidFill>
                    <a:schemeClr val="lt1"/>
                  </a:solidFill>
                  <a:latin typeface="Century Gothic"/>
                  <a:ea typeface="Century Gothic"/>
                  <a:cs typeface="Century Gothic"/>
                  <a:sym typeface="Century Gothic"/>
                </a:rPr>
                <a:t>While we can point to vast literature on the situation outside Africa, the regulatory consequences in winning the battle has not been explored  adequately as far as the fight against unexplained wealth is concerned. </a:t>
              </a:r>
              <a:endParaRPr b="0" i="0" sz="2100" u="none" cap="none" strike="noStrike">
                <a:solidFill>
                  <a:schemeClr val="lt1"/>
                </a:solidFill>
                <a:latin typeface="Century Gothic"/>
                <a:ea typeface="Century Gothic"/>
                <a:cs typeface="Century Gothic"/>
                <a:sym typeface="Century Gothic"/>
              </a:endParaRPr>
            </a:p>
          </p:txBody>
        </p:sp>
        <p:sp>
          <p:nvSpPr>
            <p:cNvPr id="306" name="Google Shape;306;p4"/>
            <p:cNvSpPr/>
            <p:nvPr/>
          </p:nvSpPr>
          <p:spPr>
            <a:xfrm>
              <a:off x="7889587" y="1695358"/>
              <a:ext cx="3560961" cy="2421930"/>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4"/>
            <p:cNvSpPr txBox="1"/>
            <p:nvPr/>
          </p:nvSpPr>
          <p:spPr>
            <a:xfrm>
              <a:off x="7889587" y="1695358"/>
              <a:ext cx="3560961" cy="242193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Institutional and legal accountability has become the focus.</a:t>
              </a:r>
              <a:endParaRPr b="0" i="0" sz="24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sp>
        <p:nvSpPr>
          <p:cNvPr id="778" name="Google Shape;778;p40"/>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779" name="Google Shape;779;p40"/>
          <p:cNvGrpSpPr/>
          <p:nvPr/>
        </p:nvGrpSpPr>
        <p:grpSpPr>
          <a:xfrm>
            <a:off x="294876" y="2427514"/>
            <a:ext cx="11613131" cy="3929742"/>
            <a:chOff x="962" y="76199"/>
            <a:chExt cx="11613131" cy="3929742"/>
          </a:xfrm>
        </p:grpSpPr>
        <p:sp>
          <p:nvSpPr>
            <p:cNvPr id="780" name="Google Shape;780;p40"/>
            <p:cNvSpPr/>
            <p:nvPr/>
          </p:nvSpPr>
          <p:spPr>
            <a:xfrm>
              <a:off x="962" y="1050757"/>
              <a:ext cx="3846147" cy="1980627"/>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40"/>
            <p:cNvSpPr txBox="1"/>
            <p:nvPr/>
          </p:nvSpPr>
          <p:spPr>
            <a:xfrm>
              <a:off x="58973" y="1108768"/>
              <a:ext cx="3730125" cy="1864605"/>
            </a:xfrm>
            <a:prstGeom prst="rect">
              <a:avLst/>
            </a:prstGeom>
            <a:noFill/>
            <a:ln>
              <a:noFill/>
            </a:ln>
          </p:spPr>
          <p:txBody>
            <a:bodyPr anchorCtr="0" anchor="ctr" bIns="27925" lIns="27925" spcFirstLastPara="1" rIns="27925" wrap="square" tIns="27925">
              <a:noAutofit/>
            </a:bodyPr>
            <a:lstStyle/>
            <a:p>
              <a:pPr indent="0" lvl="0" marL="0" marR="0" rtl="0" algn="ctr">
                <a:lnSpc>
                  <a:spcPct val="90000"/>
                </a:lnSpc>
                <a:spcBef>
                  <a:spcPts val="0"/>
                </a:spcBef>
                <a:spcAft>
                  <a:spcPts val="0"/>
                </a:spcAft>
                <a:buClr>
                  <a:schemeClr val="lt1"/>
                </a:buClr>
                <a:buSzPts val="4400"/>
                <a:buFont typeface="Century Gothic"/>
                <a:buNone/>
              </a:pPr>
              <a:r>
                <a:rPr b="1" i="0" lang="en-US" sz="4400" u="none" cap="none" strike="noStrike">
                  <a:solidFill>
                    <a:schemeClr val="lt1"/>
                  </a:solidFill>
                  <a:latin typeface="Century Gothic"/>
                  <a:ea typeface="Century Gothic"/>
                  <a:cs typeface="Century Gothic"/>
                  <a:sym typeface="Century Gothic"/>
                </a:rPr>
                <a:t>Con’td</a:t>
              </a:r>
              <a:endParaRPr b="1" i="0" sz="4400" u="none" cap="none" strike="noStrike">
                <a:solidFill>
                  <a:schemeClr val="lt1"/>
                </a:solidFill>
                <a:latin typeface="Century Gothic"/>
                <a:ea typeface="Century Gothic"/>
                <a:cs typeface="Century Gothic"/>
                <a:sym typeface="Century Gothic"/>
              </a:endParaRPr>
            </a:p>
          </p:txBody>
        </p:sp>
        <p:sp>
          <p:nvSpPr>
            <p:cNvPr id="782" name="Google Shape;782;p40"/>
            <p:cNvSpPr/>
            <p:nvPr/>
          </p:nvSpPr>
          <p:spPr>
            <a:xfrm rot="-3544863">
              <a:off x="3442002" y="1302628"/>
              <a:ext cx="1666507" cy="47197"/>
            </a:xfrm>
            <a:custGeom>
              <a:rect b="b" l="l" r="r" t="t"/>
              <a:pathLst>
                <a:path extrusionOk="0" h="120000" w="120000">
                  <a:moveTo>
                    <a:pt x="0" y="59999"/>
                  </a:moveTo>
                  <a:lnTo>
                    <a:pt x="120000" y="59999"/>
                  </a:lnTo>
                </a:path>
              </a:pathLst>
            </a:custGeom>
            <a:noFill/>
            <a:ln cap="rnd" cmpd="sng" w="19050">
              <a:solidFill>
                <a:srgbClr val="8D0A4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40"/>
            <p:cNvSpPr txBox="1"/>
            <p:nvPr/>
          </p:nvSpPr>
          <p:spPr>
            <a:xfrm rot="-3544863">
              <a:off x="4233593" y="1284564"/>
              <a:ext cx="83325" cy="83325"/>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chemeClr val="dk1"/>
                </a:buClr>
                <a:buSzPts val="500"/>
                <a:buFont typeface="Century Gothic"/>
                <a:buNone/>
              </a:pPr>
              <a:r>
                <a:t/>
              </a:r>
              <a:endParaRPr b="0" i="0" sz="500" u="none" cap="none" strike="noStrike">
                <a:solidFill>
                  <a:schemeClr val="dk1"/>
                </a:solidFill>
                <a:latin typeface="Century Gothic"/>
                <a:ea typeface="Century Gothic"/>
                <a:cs typeface="Century Gothic"/>
                <a:sym typeface="Century Gothic"/>
              </a:endParaRPr>
            </a:p>
          </p:txBody>
        </p:sp>
        <p:sp>
          <p:nvSpPr>
            <p:cNvPr id="784" name="Google Shape;784;p40"/>
            <p:cNvSpPr/>
            <p:nvPr/>
          </p:nvSpPr>
          <p:spPr>
            <a:xfrm>
              <a:off x="4703402" y="76199"/>
              <a:ext cx="6910691" cy="1070366"/>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5" name="Google Shape;785;p40"/>
            <p:cNvSpPr txBox="1"/>
            <p:nvPr/>
          </p:nvSpPr>
          <p:spPr>
            <a:xfrm>
              <a:off x="4734752" y="107549"/>
              <a:ext cx="6847991" cy="1007666"/>
            </a:xfrm>
            <a:prstGeom prst="rect">
              <a:avLst/>
            </a:prstGeom>
            <a:noFill/>
            <a:ln>
              <a:noFill/>
            </a:ln>
          </p:spPr>
          <p:txBody>
            <a:bodyPr anchorCtr="0" anchor="ctr" bIns="13325" lIns="13325" spcFirstLastPara="1" rIns="13325" wrap="square" tIns="13325">
              <a:noAutofit/>
            </a:bodyPr>
            <a:lstStyle/>
            <a:p>
              <a:pPr indent="0" lvl="0" marL="0" marR="0" rtl="0" algn="ctr">
                <a:lnSpc>
                  <a:spcPct val="90000"/>
                </a:lnSpc>
                <a:spcBef>
                  <a:spcPts val="0"/>
                </a:spcBef>
                <a:spcAft>
                  <a:spcPts val="0"/>
                </a:spcAft>
                <a:buClr>
                  <a:schemeClr val="lt1"/>
                </a:buClr>
                <a:buSzPts val="2100"/>
                <a:buFont typeface="Century Gothic"/>
                <a:buNone/>
              </a:pPr>
              <a:r>
                <a:rPr b="0" i="0" lang="en-US" sz="2100" u="none" cap="none" strike="noStrike">
                  <a:solidFill>
                    <a:schemeClr val="lt1"/>
                  </a:solidFill>
                  <a:latin typeface="Century Gothic"/>
                  <a:ea typeface="Century Gothic"/>
                  <a:cs typeface="Century Gothic"/>
                  <a:sym typeface="Century Gothic"/>
                </a:rPr>
                <a:t>receive and investigate complaints from a person on a matter that involves or may involve corruption and corruption- related offences;</a:t>
              </a:r>
              <a:endParaRPr b="0" i="0" sz="2100" u="none" cap="none" strike="noStrike">
                <a:solidFill>
                  <a:schemeClr val="lt1"/>
                </a:solidFill>
                <a:latin typeface="Century Gothic"/>
                <a:ea typeface="Century Gothic"/>
                <a:cs typeface="Century Gothic"/>
                <a:sym typeface="Century Gothic"/>
              </a:endParaRPr>
            </a:p>
          </p:txBody>
        </p:sp>
        <p:sp>
          <p:nvSpPr>
            <p:cNvPr id="786" name="Google Shape;786;p40"/>
            <p:cNvSpPr/>
            <p:nvPr/>
          </p:nvSpPr>
          <p:spPr>
            <a:xfrm rot="2142401">
              <a:off x="3747992" y="2325202"/>
              <a:ext cx="1054528" cy="47197"/>
            </a:xfrm>
            <a:custGeom>
              <a:rect b="b" l="l" r="r" t="t"/>
              <a:pathLst>
                <a:path extrusionOk="0" h="120000" w="120000">
                  <a:moveTo>
                    <a:pt x="0" y="59999"/>
                  </a:moveTo>
                  <a:lnTo>
                    <a:pt x="120000" y="59999"/>
                  </a:lnTo>
                </a:path>
              </a:pathLst>
            </a:custGeom>
            <a:noFill/>
            <a:ln cap="rnd" cmpd="sng" w="19050">
              <a:solidFill>
                <a:srgbClr val="8D0A4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40"/>
            <p:cNvSpPr txBox="1"/>
            <p:nvPr/>
          </p:nvSpPr>
          <p:spPr>
            <a:xfrm rot="2142401">
              <a:off x="4248893" y="2322438"/>
              <a:ext cx="52726" cy="52726"/>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chemeClr val="dk1"/>
                </a:buClr>
                <a:buSzPts val="500"/>
                <a:buFont typeface="Century Gothic"/>
                <a:buNone/>
              </a:pPr>
              <a:r>
                <a:t/>
              </a:r>
              <a:endParaRPr b="0" i="0" sz="500" u="none" cap="none" strike="noStrike">
                <a:solidFill>
                  <a:schemeClr val="dk1"/>
                </a:solidFill>
                <a:latin typeface="Century Gothic"/>
                <a:ea typeface="Century Gothic"/>
                <a:cs typeface="Century Gothic"/>
                <a:sym typeface="Century Gothic"/>
              </a:endParaRPr>
            </a:p>
          </p:txBody>
        </p:sp>
        <p:sp>
          <p:nvSpPr>
            <p:cNvPr id="788" name="Google Shape;788;p40"/>
            <p:cNvSpPr/>
            <p:nvPr/>
          </p:nvSpPr>
          <p:spPr>
            <a:xfrm>
              <a:off x="4703402" y="1307120"/>
              <a:ext cx="6703682" cy="2698821"/>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40"/>
            <p:cNvSpPr txBox="1"/>
            <p:nvPr/>
          </p:nvSpPr>
          <p:spPr>
            <a:xfrm>
              <a:off x="4782448" y="1386166"/>
              <a:ext cx="6545590" cy="2540729"/>
            </a:xfrm>
            <a:prstGeom prst="rect">
              <a:avLst/>
            </a:prstGeom>
            <a:noFill/>
            <a:ln>
              <a:noFill/>
            </a:ln>
          </p:spPr>
          <p:txBody>
            <a:bodyPr anchorCtr="0" anchor="ctr" bIns="13325" lIns="13325" spcFirstLastPara="1" rIns="13325" wrap="square" tIns="13325">
              <a:noAutofit/>
            </a:bodyPr>
            <a:lstStyle/>
            <a:p>
              <a:pPr indent="0" lvl="0" marL="0" marR="0" rtl="0" algn="ctr">
                <a:lnSpc>
                  <a:spcPct val="90000"/>
                </a:lnSpc>
                <a:spcBef>
                  <a:spcPts val="0"/>
                </a:spcBef>
                <a:spcAft>
                  <a:spcPts val="0"/>
                </a:spcAft>
                <a:buClr>
                  <a:schemeClr val="lt1"/>
                </a:buClr>
                <a:buSzPts val="2100"/>
                <a:buFont typeface="Century Gothic"/>
                <a:buNone/>
              </a:pPr>
              <a:r>
                <a:rPr b="0" i="0" lang="en-US" sz="2100" u="none" cap="none" strike="noStrike">
                  <a:solidFill>
                    <a:schemeClr val="lt1"/>
                  </a:solidFill>
                  <a:latin typeface="Century Gothic"/>
                  <a:ea typeface="Century Gothic"/>
                  <a:cs typeface="Century Gothic"/>
                  <a:sym typeface="Century Gothic"/>
                </a:rPr>
                <a:t>receive and act on referrals of investigations of alleged corruption and corruption-related offences by Parliament, the Auditor-General's Office, CHRAJ, EOCO and any other public body</a:t>
              </a:r>
              <a:endParaRPr b="0" i="0" sz="21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p41"/>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795" name="Google Shape;795;p41"/>
          <p:cNvGrpSpPr/>
          <p:nvPr/>
        </p:nvGrpSpPr>
        <p:grpSpPr>
          <a:xfrm>
            <a:off x="1244522" y="2714346"/>
            <a:ext cx="9735611" cy="3913061"/>
            <a:chOff x="819979" y="1990"/>
            <a:chExt cx="9735611" cy="3913061"/>
          </a:xfrm>
        </p:grpSpPr>
        <p:sp>
          <p:nvSpPr>
            <p:cNvPr id="796" name="Google Shape;796;p41"/>
            <p:cNvSpPr/>
            <p:nvPr/>
          </p:nvSpPr>
          <p:spPr>
            <a:xfrm>
              <a:off x="5687785" y="1425325"/>
              <a:ext cx="3444470" cy="597800"/>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797" name="Google Shape;797;p41"/>
            <p:cNvSpPr/>
            <p:nvPr/>
          </p:nvSpPr>
          <p:spPr>
            <a:xfrm>
              <a:off x="5642065" y="1425325"/>
              <a:ext cx="91440" cy="597800"/>
            </a:xfrm>
            <a:custGeom>
              <a:rect b="b" l="l" r="r" t="t"/>
              <a:pathLst>
                <a:path extrusionOk="0" h="120000" w="120000">
                  <a:moveTo>
                    <a:pt x="60000" y="0"/>
                  </a:moveTo>
                  <a:lnTo>
                    <a:pt x="60000" y="120000"/>
                  </a:lnTo>
                </a:path>
              </a:pathLst>
            </a:custGeom>
            <a:noFill/>
            <a:ln cap="rnd" cmpd="sng" w="19050">
              <a:solidFill>
                <a:srgbClr val="8D0A4E"/>
              </a:solidFill>
              <a:prstDash val="solid"/>
              <a:round/>
              <a:headEnd len="sm" w="sm" type="none"/>
              <a:tailEnd len="sm" w="sm" type="none"/>
            </a:ln>
          </p:spPr>
        </p:sp>
        <p:sp>
          <p:nvSpPr>
            <p:cNvPr id="798" name="Google Shape;798;p41"/>
            <p:cNvSpPr/>
            <p:nvPr/>
          </p:nvSpPr>
          <p:spPr>
            <a:xfrm>
              <a:off x="2243314" y="1425325"/>
              <a:ext cx="3444470" cy="597800"/>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799" name="Google Shape;799;p41"/>
            <p:cNvSpPr/>
            <p:nvPr/>
          </p:nvSpPr>
          <p:spPr>
            <a:xfrm>
              <a:off x="3298176" y="1990"/>
              <a:ext cx="4779217" cy="1423334"/>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 name="Google Shape;800;p41"/>
            <p:cNvSpPr txBox="1"/>
            <p:nvPr/>
          </p:nvSpPr>
          <p:spPr>
            <a:xfrm>
              <a:off x="3298176" y="1990"/>
              <a:ext cx="4779217" cy="1423334"/>
            </a:xfrm>
            <a:prstGeom prst="rect">
              <a:avLst/>
            </a:prstGeom>
            <a:noFill/>
            <a:ln>
              <a:noFill/>
            </a:ln>
          </p:spPr>
          <p:txBody>
            <a:bodyPr anchorCtr="0" anchor="ctr" bIns="22850" lIns="22850" spcFirstLastPara="1" rIns="22850" wrap="square" tIns="22850">
              <a:noAutofit/>
            </a:bodyPr>
            <a:lstStyle/>
            <a:p>
              <a:pPr indent="0" lvl="0" marL="0" marR="0" rtl="0" algn="ctr">
                <a:lnSpc>
                  <a:spcPct val="90000"/>
                </a:lnSpc>
                <a:spcBef>
                  <a:spcPts val="0"/>
                </a:spcBef>
                <a:spcAft>
                  <a:spcPts val="0"/>
                </a:spcAft>
                <a:buClr>
                  <a:schemeClr val="lt1"/>
                </a:buClr>
                <a:buSzPts val="3600"/>
                <a:buFont typeface="Century Gothic"/>
                <a:buNone/>
              </a:pPr>
              <a:r>
                <a:rPr b="1" i="0" lang="en-US" sz="3600" u="none" cap="none" strike="noStrike">
                  <a:solidFill>
                    <a:schemeClr val="lt1"/>
                  </a:solidFill>
                  <a:latin typeface="Century Gothic"/>
                  <a:ea typeface="Century Gothic"/>
                  <a:cs typeface="Century Gothic"/>
                  <a:sym typeface="Century Gothic"/>
                </a:rPr>
                <a:t>Implications</a:t>
              </a:r>
              <a:endParaRPr b="1" i="0" sz="3600" u="none" cap="none" strike="noStrike">
                <a:solidFill>
                  <a:schemeClr val="lt1"/>
                </a:solidFill>
                <a:latin typeface="Century Gothic"/>
                <a:ea typeface="Century Gothic"/>
                <a:cs typeface="Century Gothic"/>
                <a:sym typeface="Century Gothic"/>
              </a:endParaRPr>
            </a:p>
          </p:txBody>
        </p:sp>
        <p:sp>
          <p:nvSpPr>
            <p:cNvPr id="801" name="Google Shape;801;p41"/>
            <p:cNvSpPr/>
            <p:nvPr/>
          </p:nvSpPr>
          <p:spPr>
            <a:xfrm>
              <a:off x="819979" y="2023126"/>
              <a:ext cx="2846669" cy="189192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41"/>
            <p:cNvSpPr txBox="1"/>
            <p:nvPr/>
          </p:nvSpPr>
          <p:spPr>
            <a:xfrm>
              <a:off x="819979" y="2023126"/>
              <a:ext cx="2846669" cy="1891925"/>
            </a:xfrm>
            <a:prstGeom prst="rect">
              <a:avLst/>
            </a:prstGeom>
            <a:noFill/>
            <a:ln>
              <a:noFill/>
            </a:ln>
          </p:spPr>
          <p:txBody>
            <a:bodyPr anchorCtr="0" anchor="ctr" bIns="12050" lIns="12050" spcFirstLastPara="1" rIns="12050" wrap="square" tIns="12050">
              <a:noAutofit/>
            </a:bodyPr>
            <a:lstStyle/>
            <a:p>
              <a:pPr indent="0" lvl="0" marL="0" marR="0" rtl="0" algn="ctr">
                <a:lnSpc>
                  <a:spcPct val="90000"/>
                </a:lnSpc>
                <a:spcBef>
                  <a:spcPts val="0"/>
                </a:spcBef>
                <a:spcAft>
                  <a:spcPts val="0"/>
                </a:spcAft>
                <a:buClr>
                  <a:schemeClr val="lt1"/>
                </a:buClr>
                <a:buSzPts val="1900"/>
                <a:buFont typeface="Century Gothic"/>
                <a:buNone/>
              </a:pPr>
              <a:r>
                <a:rPr b="0" i="0" lang="en-US" sz="1900" u="none" cap="none" strike="noStrike">
                  <a:solidFill>
                    <a:schemeClr val="lt1"/>
                  </a:solidFill>
                  <a:latin typeface="Century Gothic"/>
                  <a:ea typeface="Century Gothic"/>
                  <a:cs typeface="Century Gothic"/>
                  <a:sym typeface="Century Gothic"/>
                </a:rPr>
                <a:t>It is yet the most acceptable legislation on graft and corruption in Ghana</a:t>
              </a:r>
              <a:endParaRPr b="0" i="0" sz="1900" u="none" cap="none" strike="noStrike">
                <a:solidFill>
                  <a:schemeClr val="lt1"/>
                </a:solidFill>
                <a:latin typeface="Century Gothic"/>
                <a:ea typeface="Century Gothic"/>
                <a:cs typeface="Century Gothic"/>
                <a:sym typeface="Century Gothic"/>
              </a:endParaRPr>
            </a:p>
          </p:txBody>
        </p:sp>
        <p:sp>
          <p:nvSpPr>
            <p:cNvPr id="803" name="Google Shape;803;p41"/>
            <p:cNvSpPr/>
            <p:nvPr/>
          </p:nvSpPr>
          <p:spPr>
            <a:xfrm>
              <a:off x="4264450" y="2023126"/>
              <a:ext cx="2846669" cy="1869493"/>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41"/>
            <p:cNvSpPr txBox="1"/>
            <p:nvPr/>
          </p:nvSpPr>
          <p:spPr>
            <a:xfrm>
              <a:off x="4264450" y="2023126"/>
              <a:ext cx="2846669" cy="1869493"/>
            </a:xfrm>
            <a:prstGeom prst="rect">
              <a:avLst/>
            </a:prstGeom>
            <a:noFill/>
            <a:ln>
              <a:noFill/>
            </a:ln>
          </p:spPr>
          <p:txBody>
            <a:bodyPr anchorCtr="0" anchor="ctr" bIns="12050" lIns="12050" spcFirstLastPara="1" rIns="12050" wrap="square" tIns="12050">
              <a:noAutofit/>
            </a:bodyPr>
            <a:lstStyle/>
            <a:p>
              <a:pPr indent="0" lvl="0" marL="0" marR="0" rtl="0" algn="ctr">
                <a:lnSpc>
                  <a:spcPct val="90000"/>
                </a:lnSpc>
                <a:spcBef>
                  <a:spcPts val="0"/>
                </a:spcBef>
                <a:spcAft>
                  <a:spcPts val="0"/>
                </a:spcAft>
                <a:buClr>
                  <a:schemeClr val="lt1"/>
                </a:buClr>
                <a:buSzPts val="1900"/>
                <a:buFont typeface="Century Gothic"/>
                <a:buNone/>
              </a:pPr>
              <a:r>
                <a:rPr b="0" i="0" lang="en-US" sz="1900" u="none" cap="none" strike="noStrike">
                  <a:solidFill>
                    <a:schemeClr val="lt1"/>
                  </a:solidFill>
                  <a:latin typeface="Century Gothic"/>
                  <a:ea typeface="Century Gothic"/>
                  <a:cs typeface="Century Gothic"/>
                  <a:sym typeface="Century Gothic"/>
                </a:rPr>
                <a:t>Though it relates to corruption and corruption-related offences, it falls short of dealing specifically with unexplained wealth. </a:t>
              </a:r>
              <a:endParaRPr b="0" i="0" sz="1900" u="none" cap="none" strike="noStrike">
                <a:solidFill>
                  <a:schemeClr val="lt1"/>
                </a:solidFill>
                <a:latin typeface="Century Gothic"/>
                <a:ea typeface="Century Gothic"/>
                <a:cs typeface="Century Gothic"/>
                <a:sym typeface="Century Gothic"/>
              </a:endParaRPr>
            </a:p>
          </p:txBody>
        </p:sp>
        <p:sp>
          <p:nvSpPr>
            <p:cNvPr id="805" name="Google Shape;805;p41"/>
            <p:cNvSpPr/>
            <p:nvPr/>
          </p:nvSpPr>
          <p:spPr>
            <a:xfrm>
              <a:off x="7708921" y="2023126"/>
              <a:ext cx="2846669" cy="1879727"/>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41"/>
            <p:cNvSpPr txBox="1"/>
            <p:nvPr/>
          </p:nvSpPr>
          <p:spPr>
            <a:xfrm>
              <a:off x="7708921" y="2023126"/>
              <a:ext cx="2846669" cy="1879727"/>
            </a:xfrm>
            <a:prstGeom prst="rect">
              <a:avLst/>
            </a:prstGeom>
            <a:noFill/>
            <a:ln>
              <a:noFill/>
            </a:ln>
          </p:spPr>
          <p:txBody>
            <a:bodyPr anchorCtr="0" anchor="ctr" bIns="12050" lIns="12050" spcFirstLastPara="1" rIns="12050" wrap="square" tIns="12050">
              <a:noAutofit/>
            </a:bodyPr>
            <a:lstStyle/>
            <a:p>
              <a:pPr indent="0" lvl="0" marL="0" marR="0" rtl="0" algn="ctr">
                <a:lnSpc>
                  <a:spcPct val="90000"/>
                </a:lnSpc>
                <a:spcBef>
                  <a:spcPts val="0"/>
                </a:spcBef>
                <a:spcAft>
                  <a:spcPts val="0"/>
                </a:spcAft>
                <a:buClr>
                  <a:schemeClr val="lt1"/>
                </a:buClr>
                <a:buSzPts val="1900"/>
                <a:buFont typeface="Century Gothic"/>
                <a:buNone/>
              </a:pPr>
              <a:r>
                <a:rPr b="0" i="0" lang="en-US" sz="1900" u="none" cap="none" strike="noStrike">
                  <a:solidFill>
                    <a:schemeClr val="lt1"/>
                  </a:solidFill>
                  <a:latin typeface="Century Gothic"/>
                  <a:ea typeface="Century Gothic"/>
                  <a:cs typeface="Century Gothic"/>
                  <a:sym typeface="Century Gothic"/>
                </a:rPr>
                <a:t>It has so far suffered major setbacks.</a:t>
              </a:r>
              <a:endParaRPr b="0" i="0" sz="19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p42"/>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812" name="Google Shape;812;p42"/>
          <p:cNvGrpSpPr/>
          <p:nvPr/>
        </p:nvGrpSpPr>
        <p:grpSpPr>
          <a:xfrm>
            <a:off x="293914" y="2604704"/>
            <a:ext cx="11898085" cy="3958178"/>
            <a:chOff x="0" y="1204"/>
            <a:chExt cx="11898085" cy="3958178"/>
          </a:xfrm>
        </p:grpSpPr>
        <p:sp>
          <p:nvSpPr>
            <p:cNvPr id="813" name="Google Shape;813;p42"/>
            <p:cNvSpPr/>
            <p:nvPr/>
          </p:nvSpPr>
          <p:spPr>
            <a:xfrm rot="5400000">
              <a:off x="-460070" y="1352319"/>
              <a:ext cx="3067133" cy="2146993"/>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42"/>
            <p:cNvSpPr txBox="1"/>
            <p:nvPr/>
          </p:nvSpPr>
          <p:spPr>
            <a:xfrm>
              <a:off x="1" y="1965746"/>
              <a:ext cx="2146993" cy="920140"/>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chemeClr val="lt1"/>
                </a:buClr>
                <a:buSzPts val="4000"/>
                <a:buFont typeface="Century Gothic"/>
                <a:buNone/>
              </a:pPr>
              <a:r>
                <a:rPr b="0" i="0" lang="en-US" sz="4000" u="none" cap="none" strike="noStrike">
                  <a:solidFill>
                    <a:schemeClr val="lt1"/>
                  </a:solidFill>
                  <a:latin typeface="Century Gothic"/>
                  <a:ea typeface="Century Gothic"/>
                  <a:cs typeface="Century Gothic"/>
                  <a:sym typeface="Century Gothic"/>
                </a:rPr>
                <a:t>AB Adjei </a:t>
              </a:r>
              <a:endParaRPr b="0" i="0" sz="4000" u="none" cap="none" strike="noStrike">
                <a:solidFill>
                  <a:schemeClr val="lt1"/>
                </a:solidFill>
                <a:latin typeface="Century Gothic"/>
                <a:ea typeface="Century Gothic"/>
                <a:cs typeface="Century Gothic"/>
                <a:sym typeface="Century Gothic"/>
              </a:endParaRPr>
            </a:p>
          </p:txBody>
        </p:sp>
        <p:sp>
          <p:nvSpPr>
            <p:cNvPr id="815" name="Google Shape;815;p42"/>
            <p:cNvSpPr/>
            <p:nvPr/>
          </p:nvSpPr>
          <p:spPr>
            <a:xfrm rot="5400000">
              <a:off x="5134675" y="-2986478"/>
              <a:ext cx="3775728" cy="9751092"/>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42"/>
            <p:cNvSpPr txBox="1"/>
            <p:nvPr/>
          </p:nvSpPr>
          <p:spPr>
            <a:xfrm>
              <a:off x="2146993" y="185520"/>
              <a:ext cx="9566776" cy="3407096"/>
            </a:xfrm>
            <a:prstGeom prst="rect">
              <a:avLst/>
            </a:prstGeom>
            <a:noFill/>
            <a:ln>
              <a:noFill/>
            </a:ln>
          </p:spPr>
          <p:txBody>
            <a:bodyPr anchorCtr="0" anchor="ctr" bIns="12700" lIns="142225" spcFirstLastPara="1" rIns="12700" wrap="square" tIns="12700">
              <a:noAutofit/>
            </a:bodyPr>
            <a:lstStyle/>
            <a:p>
              <a:pPr indent="-228600" lvl="1" marL="228600" marR="0" rtl="0" algn="l">
                <a:lnSpc>
                  <a:spcPct val="90000"/>
                </a:lnSpc>
                <a:spcBef>
                  <a:spcPts val="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The Special Prosecutor has charged the former chief executive officer of the Public Procurement Authority (PPA), Adjenim Boateng Adjei, and his brother-in-law, Francis Kwaku Arhin, with 18 counts of offences relating to their roles in “The Contracts for Sale” scandal.</a:t>
              </a:r>
              <a:endParaRPr b="0" i="0" sz="2000" u="none" cap="none" strike="noStrike">
                <a:solidFill>
                  <a:schemeClr val="dk1"/>
                </a:solidFill>
                <a:latin typeface="Century Gothic"/>
                <a:ea typeface="Century Gothic"/>
                <a:cs typeface="Century Gothic"/>
                <a:sym typeface="Century Gothic"/>
              </a:endParaRPr>
            </a:p>
            <a:p>
              <a:pPr indent="-101600" lvl="1" marL="228600" marR="0" rtl="0" algn="l">
                <a:lnSpc>
                  <a:spcPct val="90000"/>
                </a:lnSpc>
                <a:spcBef>
                  <a:spcPts val="300"/>
                </a:spcBef>
                <a:spcAft>
                  <a:spcPts val="0"/>
                </a:spcAft>
                <a:buClr>
                  <a:schemeClr val="dk1"/>
                </a:buClr>
                <a:buSzPts val="2000"/>
                <a:buFont typeface="Century Gothic"/>
                <a:buNone/>
              </a:pPr>
              <a:r>
                <a:t/>
              </a:r>
              <a:endParaRPr b="0" i="0" sz="20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0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The charges center on “Using public office for profit, contrary to section 179C(a) of the Criminal Offences Act, 1960 (Act 29) and “Directly and indirectly influencing the procurement process to obtain an unfair advantage in the award of a procurement contract, contrary to section 92(2)(b) of the Public Procurement Act, 2003 (Act 663).</a:t>
              </a:r>
              <a:endParaRPr b="0" i="0" sz="20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sp>
        <p:nvSpPr>
          <p:cNvPr id="821" name="Google Shape;821;p43"/>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822" name="Google Shape;822;p43"/>
          <p:cNvGrpSpPr/>
          <p:nvPr/>
        </p:nvGrpSpPr>
        <p:grpSpPr>
          <a:xfrm>
            <a:off x="326573" y="2605497"/>
            <a:ext cx="11756570" cy="4076335"/>
            <a:chOff x="1" y="1998"/>
            <a:chExt cx="11756570" cy="4076335"/>
          </a:xfrm>
        </p:grpSpPr>
        <p:sp>
          <p:nvSpPr>
            <p:cNvPr id="823" name="Google Shape;823;p43"/>
            <p:cNvSpPr/>
            <p:nvPr/>
          </p:nvSpPr>
          <p:spPr>
            <a:xfrm rot="5400000">
              <a:off x="-471588" y="1405996"/>
              <a:ext cx="3143925" cy="2200747"/>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43"/>
            <p:cNvSpPr txBox="1"/>
            <p:nvPr/>
          </p:nvSpPr>
          <p:spPr>
            <a:xfrm>
              <a:off x="2" y="2034781"/>
              <a:ext cx="2200747" cy="943178"/>
            </a:xfrm>
            <a:prstGeom prst="rect">
              <a:avLst/>
            </a:prstGeom>
            <a:noFill/>
            <a:ln>
              <a:noFill/>
            </a:ln>
          </p:spPr>
          <p:txBody>
            <a:bodyPr anchorCtr="0" anchor="ctr" bIns="30475" lIns="30475" spcFirstLastPara="1" rIns="30475" wrap="square" tIns="30475">
              <a:noAutofit/>
            </a:bodyPr>
            <a:lstStyle/>
            <a:p>
              <a:pPr indent="0" lvl="0" marL="0" marR="0" rtl="0" algn="ctr">
                <a:lnSpc>
                  <a:spcPct val="90000"/>
                </a:lnSpc>
                <a:spcBef>
                  <a:spcPts val="0"/>
                </a:spcBef>
                <a:spcAft>
                  <a:spcPts val="0"/>
                </a:spcAft>
                <a:buClr>
                  <a:schemeClr val="lt1"/>
                </a:buClr>
                <a:buSzPts val="4800"/>
                <a:buFont typeface="Century Gothic"/>
                <a:buNone/>
              </a:pPr>
              <a:r>
                <a:rPr b="0" i="0" lang="en-US" sz="4800" u="none" cap="none" strike="noStrike">
                  <a:solidFill>
                    <a:schemeClr val="lt1"/>
                  </a:solidFill>
                  <a:latin typeface="Century Gothic"/>
                  <a:ea typeface="Century Gothic"/>
                  <a:cs typeface="Century Gothic"/>
                  <a:sym typeface="Century Gothic"/>
                </a:rPr>
                <a:t>Con’td</a:t>
              </a:r>
              <a:endParaRPr b="0" i="0" sz="4800" u="none" cap="none" strike="noStrike">
                <a:solidFill>
                  <a:schemeClr val="lt1"/>
                </a:solidFill>
                <a:latin typeface="Century Gothic"/>
                <a:ea typeface="Century Gothic"/>
                <a:cs typeface="Century Gothic"/>
                <a:sym typeface="Century Gothic"/>
              </a:endParaRPr>
            </a:p>
          </p:txBody>
        </p:sp>
        <p:sp>
          <p:nvSpPr>
            <p:cNvPr id="825" name="Google Shape;825;p43"/>
            <p:cNvSpPr/>
            <p:nvPr/>
          </p:nvSpPr>
          <p:spPr>
            <a:xfrm rot="5400000">
              <a:off x="5024472" y="-2821728"/>
              <a:ext cx="3908373" cy="9555824"/>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43"/>
            <p:cNvSpPr txBox="1"/>
            <p:nvPr/>
          </p:nvSpPr>
          <p:spPr>
            <a:xfrm>
              <a:off x="2200747" y="192788"/>
              <a:ext cx="9365033" cy="3526791"/>
            </a:xfrm>
            <a:prstGeom prst="rect">
              <a:avLst/>
            </a:prstGeom>
            <a:noFill/>
            <a:ln>
              <a:noFill/>
            </a:ln>
          </p:spPr>
          <p:txBody>
            <a:bodyPr anchorCtr="0" anchor="ctr" bIns="19050" lIns="213350" spcFirstLastPara="1" rIns="19050" wrap="square" tIns="19050">
              <a:noAutofit/>
            </a:bodyPr>
            <a:lstStyle/>
            <a:p>
              <a:pPr indent="-285750" lvl="1" marL="285750" marR="0" rtl="0" algn="l">
                <a:lnSpc>
                  <a:spcPct val="90000"/>
                </a:lnSpc>
                <a:spcBef>
                  <a:spcPts val="0"/>
                </a:spcBef>
                <a:spcAft>
                  <a:spcPts val="0"/>
                </a:spcAft>
                <a:buClr>
                  <a:schemeClr val="dk1"/>
                </a:buClr>
                <a:buSzPts val="3000"/>
                <a:buFont typeface="Century Gothic"/>
                <a:buChar char="•"/>
              </a:pPr>
              <a:r>
                <a:rPr b="0" i="0" lang="en-US" sz="3000" u="none" cap="none" strike="noStrike">
                  <a:solidFill>
                    <a:schemeClr val="dk1"/>
                  </a:solidFill>
                  <a:latin typeface="Century Gothic"/>
                  <a:ea typeface="Century Gothic"/>
                  <a:cs typeface="Century Gothic"/>
                  <a:sym typeface="Century Gothic"/>
                </a:rPr>
                <a:t>The case was filed at the Criminal Division of the High Court in Accra on Wednesday, May 18, 2022.</a:t>
              </a:r>
              <a:endParaRPr b="0" i="0" sz="3000" u="none" cap="none" strike="noStrike">
                <a:solidFill>
                  <a:schemeClr val="dk1"/>
                </a:solidFill>
                <a:latin typeface="Century Gothic"/>
                <a:ea typeface="Century Gothic"/>
                <a:cs typeface="Century Gothic"/>
                <a:sym typeface="Century Gothic"/>
              </a:endParaRPr>
            </a:p>
            <a:p>
              <a:pPr indent="-95250" lvl="1" marL="285750" marR="0" rtl="0" algn="l">
                <a:lnSpc>
                  <a:spcPct val="90000"/>
                </a:lnSpc>
                <a:spcBef>
                  <a:spcPts val="450"/>
                </a:spcBef>
                <a:spcAft>
                  <a:spcPts val="0"/>
                </a:spcAft>
                <a:buClr>
                  <a:schemeClr val="dk1"/>
                </a:buClr>
                <a:buSzPts val="3000"/>
                <a:buFont typeface="Century Gothic"/>
                <a:buNone/>
              </a:pPr>
              <a:r>
                <a:t/>
              </a:r>
              <a:endParaRPr b="0" i="0" sz="3000" u="none" cap="none" strike="noStrike">
                <a:solidFill>
                  <a:schemeClr val="dk1"/>
                </a:solidFill>
                <a:latin typeface="Century Gothic"/>
                <a:ea typeface="Century Gothic"/>
                <a:cs typeface="Century Gothic"/>
                <a:sym typeface="Century Gothic"/>
              </a:endParaRPr>
            </a:p>
            <a:p>
              <a:pPr indent="-285750" lvl="1" marL="285750" marR="0" rtl="0" algn="l">
                <a:lnSpc>
                  <a:spcPct val="90000"/>
                </a:lnSpc>
                <a:spcBef>
                  <a:spcPts val="450"/>
                </a:spcBef>
                <a:spcAft>
                  <a:spcPts val="0"/>
                </a:spcAft>
                <a:buClr>
                  <a:schemeClr val="dk1"/>
                </a:buClr>
                <a:buSzPts val="3000"/>
                <a:buFont typeface="Century Gothic"/>
                <a:buChar char="•"/>
              </a:pPr>
              <a:r>
                <a:rPr b="0" i="0" lang="en-US" sz="3000" u="none" cap="none" strike="noStrike">
                  <a:solidFill>
                    <a:schemeClr val="dk1"/>
                  </a:solidFill>
                  <a:latin typeface="Century Gothic"/>
                  <a:ea typeface="Century Gothic"/>
                  <a:cs typeface="Century Gothic"/>
                  <a:sym typeface="Century Gothic"/>
                </a:rPr>
                <a:t>Adjenim Boateng Adjei was busted in the “Contracts for Sale” investigative documentary produced by Manasseh Azure Awuni in 2019.</a:t>
              </a:r>
              <a:endParaRPr b="0" i="0" sz="30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44"/>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rPr b="1" lang="en-US"/>
              <a:t>Public Financial Management Act, 2016 (Act 921)</a:t>
            </a:r>
            <a:br>
              <a:rPr b="1" lang="en-US"/>
            </a:br>
            <a:endParaRPr/>
          </a:p>
        </p:txBody>
      </p:sp>
      <p:grpSp>
        <p:nvGrpSpPr>
          <p:cNvPr id="832" name="Google Shape;832;p44"/>
          <p:cNvGrpSpPr/>
          <p:nvPr/>
        </p:nvGrpSpPr>
        <p:grpSpPr>
          <a:xfrm>
            <a:off x="375779" y="2791976"/>
            <a:ext cx="11398686" cy="3645818"/>
            <a:chOff x="100206" y="188476"/>
            <a:chExt cx="11398686" cy="3645818"/>
          </a:xfrm>
        </p:grpSpPr>
        <p:sp>
          <p:nvSpPr>
            <p:cNvPr id="833" name="Google Shape;833;p44"/>
            <p:cNvSpPr/>
            <p:nvPr/>
          </p:nvSpPr>
          <p:spPr>
            <a:xfrm rot="5400000">
              <a:off x="5095471" y="-2569128"/>
              <a:ext cx="3645818" cy="9161025"/>
            </a:xfrm>
            <a:prstGeom prst="round2SameRect">
              <a:avLst>
                <a:gd fmla="val 16667" name="adj1"/>
                <a:gd fmla="val 0" name="adj2"/>
              </a:avLst>
            </a:prstGeom>
            <a:solidFill>
              <a:srgbClr val="E4CAD2">
                <a:alpha val="89803"/>
              </a:srgbClr>
            </a:solidFill>
            <a:ln cap="rnd" cmpd="sng" w="19050">
              <a:solidFill>
                <a:srgbClr val="E4CAD2">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44"/>
            <p:cNvSpPr txBox="1"/>
            <p:nvPr/>
          </p:nvSpPr>
          <p:spPr>
            <a:xfrm>
              <a:off x="2337868" y="366449"/>
              <a:ext cx="8983051" cy="3289870"/>
            </a:xfrm>
            <a:prstGeom prst="rect">
              <a:avLst/>
            </a:prstGeom>
            <a:noFill/>
            <a:ln>
              <a:noFill/>
            </a:ln>
          </p:spPr>
          <p:txBody>
            <a:bodyPr anchorCtr="0" anchor="ctr" bIns="43800" lIns="87625" spcFirstLastPara="1" rIns="87625" wrap="square" tIns="43800">
              <a:noAutofit/>
            </a:bodyPr>
            <a:lstStyle/>
            <a:p>
              <a:pPr indent="-228600" lvl="1" marL="228600" marR="0" rtl="0" algn="l">
                <a:lnSpc>
                  <a:spcPct val="90000"/>
                </a:lnSpc>
                <a:spcBef>
                  <a:spcPts val="0"/>
                </a:spcBef>
                <a:spcAft>
                  <a:spcPts val="0"/>
                </a:spcAft>
                <a:buClr>
                  <a:schemeClr val="dk1"/>
                </a:buClr>
                <a:buSzPts val="2300"/>
                <a:buFont typeface="Century Gothic"/>
                <a:buChar char="•"/>
              </a:pPr>
              <a:r>
                <a:rPr b="0" i="0" lang="en-US" sz="2300" u="none" cap="none" strike="noStrike">
                  <a:solidFill>
                    <a:schemeClr val="dk1"/>
                  </a:solidFill>
                  <a:latin typeface="Century Gothic"/>
                  <a:ea typeface="Century Gothic"/>
                  <a:cs typeface="Century Gothic"/>
                  <a:sym typeface="Century Gothic"/>
                </a:rPr>
                <a:t>to regulate the financial management of the public sector within a macroeconomic and fiscal framework;</a:t>
              </a:r>
              <a:endParaRPr b="0" i="0" sz="23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45"/>
                </a:spcBef>
                <a:spcAft>
                  <a:spcPts val="0"/>
                </a:spcAft>
                <a:buClr>
                  <a:schemeClr val="dk1"/>
                </a:buClr>
                <a:buSzPts val="2300"/>
                <a:buFont typeface="Century Gothic"/>
                <a:buChar char="•"/>
              </a:pPr>
              <a:r>
                <a:rPr b="1" i="0" lang="en-US" sz="2300" u="sng" cap="none" strike="noStrike">
                  <a:solidFill>
                    <a:schemeClr val="dk1"/>
                  </a:solidFill>
                  <a:latin typeface="Century Gothic"/>
                  <a:ea typeface="Century Gothic"/>
                  <a:cs typeface="Century Gothic"/>
                  <a:sym typeface="Century Gothic"/>
                </a:rPr>
                <a:t>to define responsibilities of persons entrusted with the management and control of public funds</a:t>
              </a:r>
              <a:r>
                <a:rPr b="0" i="0" lang="en-US" sz="2300" u="none" cap="none" strike="noStrike">
                  <a:solidFill>
                    <a:schemeClr val="dk1"/>
                  </a:solidFill>
                  <a:latin typeface="Century Gothic"/>
                  <a:ea typeface="Century Gothic"/>
                  <a:cs typeface="Century Gothic"/>
                  <a:sym typeface="Century Gothic"/>
                </a:rPr>
                <a:t>, assets, liabilities and resources,</a:t>
              </a:r>
              <a:endParaRPr b="0" i="0" sz="23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45"/>
                </a:spcBef>
                <a:spcAft>
                  <a:spcPts val="0"/>
                </a:spcAft>
                <a:buClr>
                  <a:schemeClr val="dk1"/>
                </a:buClr>
                <a:buSzPts val="2300"/>
                <a:buFont typeface="Century Gothic"/>
                <a:buChar char="•"/>
              </a:pPr>
              <a:r>
                <a:rPr b="0" i="0" lang="en-US" sz="2300" u="none" cap="none" strike="noStrike">
                  <a:solidFill>
                    <a:schemeClr val="dk1"/>
                  </a:solidFill>
                  <a:latin typeface="Century Gothic"/>
                  <a:ea typeface="Century Gothic"/>
                  <a:cs typeface="Century Gothic"/>
                  <a:sym typeface="Century Gothic"/>
                </a:rPr>
                <a:t>to ensure that public funds are sustainable and consistent with the level of public debt; </a:t>
              </a:r>
              <a:endParaRPr b="0" i="0" sz="23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45"/>
                </a:spcBef>
                <a:spcAft>
                  <a:spcPts val="0"/>
                </a:spcAft>
                <a:buClr>
                  <a:schemeClr val="dk1"/>
                </a:buClr>
                <a:buSzPts val="2300"/>
                <a:buFont typeface="Century Gothic"/>
                <a:buChar char="•"/>
              </a:pPr>
              <a:r>
                <a:rPr b="1" i="0" lang="en-US" sz="2300" u="sng" cap="none" strike="noStrike">
                  <a:solidFill>
                    <a:schemeClr val="dk1"/>
                  </a:solidFill>
                  <a:latin typeface="Century Gothic"/>
                  <a:ea typeface="Century Gothic"/>
                  <a:cs typeface="Century Gothic"/>
                  <a:sym typeface="Century Gothic"/>
                </a:rPr>
                <a:t>to provide for accounting and audit of public funds ;</a:t>
              </a:r>
              <a:r>
                <a:rPr b="0" i="0" lang="en-US" sz="2300" u="none" cap="none" strike="noStrike">
                  <a:solidFill>
                    <a:schemeClr val="dk1"/>
                  </a:solidFill>
                  <a:latin typeface="Century Gothic"/>
                  <a:ea typeface="Century Gothic"/>
                  <a:cs typeface="Century Gothic"/>
                  <a:sym typeface="Century Gothic"/>
                </a:rPr>
                <a:t>and </a:t>
              </a:r>
              <a:endParaRPr b="0" i="0" sz="23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45"/>
                </a:spcBef>
                <a:spcAft>
                  <a:spcPts val="0"/>
                </a:spcAft>
                <a:buClr>
                  <a:schemeClr val="dk1"/>
                </a:buClr>
                <a:buSzPts val="2300"/>
                <a:buFont typeface="Century Gothic"/>
                <a:buChar char="•"/>
              </a:pPr>
              <a:r>
                <a:rPr b="0" i="0" lang="en-US" sz="2300" u="none" cap="none" strike="noStrike">
                  <a:solidFill>
                    <a:schemeClr val="dk1"/>
                  </a:solidFill>
                  <a:latin typeface="Century Gothic"/>
                  <a:ea typeface="Century Gothic"/>
                  <a:cs typeface="Century Gothic"/>
                  <a:sym typeface="Century Gothic"/>
                </a:rPr>
                <a:t>to provide for related matters.</a:t>
              </a:r>
              <a:endParaRPr b="0" i="0" sz="2300" u="none" cap="none" strike="noStrike">
                <a:solidFill>
                  <a:schemeClr val="dk1"/>
                </a:solidFill>
                <a:latin typeface="Century Gothic"/>
                <a:ea typeface="Century Gothic"/>
                <a:cs typeface="Century Gothic"/>
                <a:sym typeface="Century Gothic"/>
              </a:endParaRPr>
            </a:p>
          </p:txBody>
        </p:sp>
        <p:sp>
          <p:nvSpPr>
            <p:cNvPr id="835" name="Google Shape;835;p44"/>
            <p:cNvSpPr/>
            <p:nvPr/>
          </p:nvSpPr>
          <p:spPr>
            <a:xfrm>
              <a:off x="100206" y="1118289"/>
              <a:ext cx="2237661" cy="1786189"/>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44"/>
            <p:cNvSpPr txBox="1"/>
            <p:nvPr/>
          </p:nvSpPr>
          <p:spPr>
            <a:xfrm>
              <a:off x="187401" y="1205484"/>
              <a:ext cx="2063271" cy="1611799"/>
            </a:xfrm>
            <a:prstGeom prst="rect">
              <a:avLst/>
            </a:prstGeom>
            <a:noFill/>
            <a:ln>
              <a:noFill/>
            </a:ln>
          </p:spPr>
          <p:txBody>
            <a:bodyPr anchorCtr="0" anchor="ctr" bIns="74275" lIns="148575" spcFirstLastPara="1" rIns="148575" wrap="square" tIns="74275">
              <a:noAutofit/>
            </a:bodyPr>
            <a:lstStyle/>
            <a:p>
              <a:pPr indent="0" lvl="0" marL="0" marR="0" rtl="0" algn="ctr">
                <a:lnSpc>
                  <a:spcPct val="90000"/>
                </a:lnSpc>
                <a:spcBef>
                  <a:spcPts val="0"/>
                </a:spcBef>
                <a:spcAft>
                  <a:spcPts val="0"/>
                </a:spcAft>
                <a:buClr>
                  <a:schemeClr val="lt1"/>
                </a:buClr>
                <a:buSzPts val="3900"/>
                <a:buFont typeface="Century Gothic"/>
                <a:buNone/>
              </a:pPr>
              <a:r>
                <a:rPr b="0" i="0" lang="en-US" sz="3900" u="none" cap="none" strike="noStrike">
                  <a:solidFill>
                    <a:schemeClr val="lt1"/>
                  </a:solidFill>
                  <a:latin typeface="Century Gothic"/>
                  <a:ea typeface="Century Gothic"/>
                  <a:cs typeface="Century Gothic"/>
                  <a:sym typeface="Century Gothic"/>
                </a:rPr>
                <a:t>The objects</a:t>
              </a:r>
              <a:endParaRPr b="0" i="0" sz="39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45"/>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842" name="Google Shape;842;p45"/>
          <p:cNvGrpSpPr/>
          <p:nvPr/>
        </p:nvGrpSpPr>
        <p:grpSpPr>
          <a:xfrm>
            <a:off x="1540692" y="2808448"/>
            <a:ext cx="10010872" cy="3844605"/>
            <a:chOff x="385738" y="204948"/>
            <a:chExt cx="10010872" cy="3844605"/>
          </a:xfrm>
        </p:grpSpPr>
        <p:sp>
          <p:nvSpPr>
            <p:cNvPr id="843" name="Google Shape;843;p45"/>
            <p:cNvSpPr/>
            <p:nvPr/>
          </p:nvSpPr>
          <p:spPr>
            <a:xfrm rot="5400000">
              <a:off x="5023956" y="-1323101"/>
              <a:ext cx="3844605" cy="6900704"/>
            </a:xfrm>
            <a:prstGeom prst="round2SameRect">
              <a:avLst>
                <a:gd fmla="val 16667" name="adj1"/>
                <a:gd fmla="val 0" name="adj2"/>
              </a:avLst>
            </a:prstGeom>
            <a:solidFill>
              <a:srgbClr val="E4CAD2">
                <a:alpha val="89803"/>
              </a:srgbClr>
            </a:solidFill>
            <a:ln cap="rnd" cmpd="sng" w="19050">
              <a:solidFill>
                <a:srgbClr val="E4CAD2">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45"/>
            <p:cNvSpPr txBox="1"/>
            <p:nvPr/>
          </p:nvSpPr>
          <p:spPr>
            <a:xfrm>
              <a:off x="3495907" y="392626"/>
              <a:ext cx="6713026" cy="3469249"/>
            </a:xfrm>
            <a:prstGeom prst="rect">
              <a:avLst/>
            </a:prstGeom>
            <a:noFill/>
            <a:ln>
              <a:noFill/>
            </a:ln>
          </p:spPr>
          <p:txBody>
            <a:bodyPr anchorCtr="0" anchor="ctr" bIns="70475" lIns="140950" spcFirstLastPara="1" rIns="140950" wrap="square" tIns="70475">
              <a:noAutofit/>
            </a:bodyPr>
            <a:lstStyle/>
            <a:p>
              <a:pPr indent="-285750" lvl="1" marL="285750" marR="0" rtl="0" algn="l">
                <a:lnSpc>
                  <a:spcPct val="90000"/>
                </a:lnSpc>
                <a:spcBef>
                  <a:spcPts val="0"/>
                </a:spcBef>
                <a:spcAft>
                  <a:spcPts val="0"/>
                </a:spcAft>
                <a:buClr>
                  <a:schemeClr val="dk1"/>
                </a:buClr>
                <a:buSzPts val="3700"/>
                <a:buFont typeface="Century Gothic"/>
                <a:buChar char="•"/>
              </a:pPr>
              <a:r>
                <a:rPr b="0" i="0" lang="en-US" sz="3700" u="none" cap="none" strike="noStrike">
                  <a:solidFill>
                    <a:schemeClr val="dk1"/>
                  </a:solidFill>
                  <a:latin typeface="Century Gothic"/>
                  <a:ea typeface="Century Gothic"/>
                  <a:cs typeface="Century Gothic"/>
                  <a:sym typeface="Century Gothic"/>
                </a:rPr>
                <a:t>a covered entity; and </a:t>
              </a:r>
              <a:endParaRPr b="0" i="0" sz="3700" u="none" cap="none" strike="noStrike">
                <a:solidFill>
                  <a:schemeClr val="dk1"/>
                </a:solidFill>
                <a:latin typeface="Century Gothic"/>
                <a:ea typeface="Century Gothic"/>
                <a:cs typeface="Century Gothic"/>
                <a:sym typeface="Century Gothic"/>
              </a:endParaRPr>
            </a:p>
            <a:p>
              <a:pPr indent="-50800" lvl="1" marL="285750" marR="0" rtl="0" algn="l">
                <a:lnSpc>
                  <a:spcPct val="90000"/>
                </a:lnSpc>
                <a:spcBef>
                  <a:spcPts val="555"/>
                </a:spcBef>
                <a:spcAft>
                  <a:spcPts val="0"/>
                </a:spcAft>
                <a:buClr>
                  <a:schemeClr val="dk1"/>
                </a:buClr>
                <a:buSzPts val="3700"/>
                <a:buFont typeface="Century Gothic"/>
                <a:buNone/>
              </a:pPr>
              <a:r>
                <a:t/>
              </a:r>
              <a:endParaRPr b="0" i="0" sz="3700" u="none" cap="none" strike="noStrike">
                <a:solidFill>
                  <a:schemeClr val="dk1"/>
                </a:solidFill>
                <a:latin typeface="Century Gothic"/>
                <a:ea typeface="Century Gothic"/>
                <a:cs typeface="Century Gothic"/>
                <a:sym typeface="Century Gothic"/>
              </a:endParaRPr>
            </a:p>
            <a:p>
              <a:pPr indent="-285750" lvl="1" marL="285750" marR="0" rtl="0" algn="l">
                <a:lnSpc>
                  <a:spcPct val="90000"/>
                </a:lnSpc>
                <a:spcBef>
                  <a:spcPts val="555"/>
                </a:spcBef>
                <a:spcAft>
                  <a:spcPts val="0"/>
                </a:spcAft>
                <a:buClr>
                  <a:schemeClr val="dk1"/>
                </a:buClr>
                <a:buSzPts val="3700"/>
                <a:buFont typeface="Century Gothic"/>
                <a:buChar char="•"/>
              </a:pPr>
              <a:r>
                <a:rPr b="0" i="0" lang="en-US" sz="3700" u="none" cap="none" strike="noStrike">
                  <a:solidFill>
                    <a:schemeClr val="dk1"/>
                  </a:solidFill>
                  <a:latin typeface="Century Gothic"/>
                  <a:ea typeface="Century Gothic"/>
                  <a:cs typeface="Century Gothic"/>
                  <a:sym typeface="Century Gothic"/>
                </a:rPr>
                <a:t>a public officer responsible for receiving, using, or managing public funds. [</a:t>
              </a:r>
              <a:r>
                <a:rPr b="1" i="0" lang="en-US" sz="3700" u="none" cap="none" strike="noStrike">
                  <a:solidFill>
                    <a:schemeClr val="dk1"/>
                  </a:solidFill>
                  <a:latin typeface="Century Gothic"/>
                  <a:ea typeface="Century Gothic"/>
                  <a:cs typeface="Century Gothic"/>
                  <a:sym typeface="Century Gothic"/>
                </a:rPr>
                <a:t>S. 2(1)].</a:t>
              </a:r>
              <a:endParaRPr b="0" i="0" sz="3700" u="none" cap="none" strike="noStrike">
                <a:solidFill>
                  <a:schemeClr val="dk1"/>
                </a:solidFill>
                <a:latin typeface="Century Gothic"/>
                <a:ea typeface="Century Gothic"/>
                <a:cs typeface="Century Gothic"/>
                <a:sym typeface="Century Gothic"/>
              </a:endParaRPr>
            </a:p>
          </p:txBody>
        </p:sp>
        <p:sp>
          <p:nvSpPr>
            <p:cNvPr id="845" name="Google Shape;845;p45"/>
            <p:cNvSpPr/>
            <p:nvPr/>
          </p:nvSpPr>
          <p:spPr>
            <a:xfrm>
              <a:off x="385738" y="757832"/>
              <a:ext cx="3110168" cy="2738835"/>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45"/>
            <p:cNvSpPr txBox="1"/>
            <p:nvPr/>
          </p:nvSpPr>
          <p:spPr>
            <a:xfrm>
              <a:off x="519437" y="891531"/>
              <a:ext cx="2842770" cy="2471437"/>
            </a:xfrm>
            <a:prstGeom prst="rect">
              <a:avLst/>
            </a:prstGeom>
            <a:noFill/>
            <a:ln>
              <a:noFill/>
            </a:ln>
          </p:spPr>
          <p:txBody>
            <a:bodyPr anchorCtr="0" anchor="ctr" bIns="99050" lIns="198100" spcFirstLastPara="1" rIns="198100" wrap="square" tIns="99050">
              <a:noAutofit/>
            </a:bodyPr>
            <a:lstStyle/>
            <a:p>
              <a:pPr indent="0" lvl="0" marL="0" marR="0" rtl="0" algn="ctr">
                <a:lnSpc>
                  <a:spcPct val="90000"/>
                </a:lnSpc>
                <a:spcBef>
                  <a:spcPts val="0"/>
                </a:spcBef>
                <a:spcAft>
                  <a:spcPts val="0"/>
                </a:spcAft>
                <a:buClr>
                  <a:schemeClr val="lt1"/>
                </a:buClr>
                <a:buSzPts val="5200"/>
                <a:buFont typeface="Century Gothic"/>
                <a:buNone/>
              </a:pPr>
              <a:r>
                <a:rPr b="0" i="0" lang="en-US" sz="5200" u="none" cap="none" strike="noStrike">
                  <a:solidFill>
                    <a:schemeClr val="lt1"/>
                  </a:solidFill>
                  <a:latin typeface="Century Gothic"/>
                  <a:ea typeface="Century Gothic"/>
                  <a:cs typeface="Century Gothic"/>
                  <a:sym typeface="Century Gothic"/>
                </a:rPr>
                <a:t>The Act applies to</a:t>
              </a:r>
              <a:endParaRPr b="0" i="0" sz="52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sp>
        <p:nvSpPr>
          <p:cNvPr id="851" name="Google Shape;851;p46"/>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852" name="Google Shape;852;p46"/>
          <p:cNvGrpSpPr/>
          <p:nvPr/>
        </p:nvGrpSpPr>
        <p:grpSpPr>
          <a:xfrm>
            <a:off x="1656753" y="2767535"/>
            <a:ext cx="9739797" cy="3933201"/>
            <a:chOff x="501799" y="164036"/>
            <a:chExt cx="9739797" cy="3933201"/>
          </a:xfrm>
        </p:grpSpPr>
        <p:sp>
          <p:nvSpPr>
            <p:cNvPr id="853" name="Google Shape;853;p46"/>
            <p:cNvSpPr/>
            <p:nvPr/>
          </p:nvSpPr>
          <p:spPr>
            <a:xfrm>
              <a:off x="4535345" y="1486961"/>
              <a:ext cx="3152159" cy="392736"/>
            </a:xfrm>
            <a:custGeom>
              <a:rect b="b" l="l" r="r" t="t"/>
              <a:pathLst>
                <a:path extrusionOk="0" h="120000" w="120000">
                  <a:moveTo>
                    <a:pt x="0" y="0"/>
                  </a:moveTo>
                  <a:lnTo>
                    <a:pt x="0" y="35114"/>
                  </a:lnTo>
                  <a:lnTo>
                    <a:pt x="120000" y="35114"/>
                  </a:lnTo>
                  <a:lnTo>
                    <a:pt x="120000" y="120000"/>
                  </a:lnTo>
                </a:path>
              </a:pathLst>
            </a:custGeom>
            <a:noFill/>
            <a:ln cap="rnd" cmpd="sng" w="19050">
              <a:solidFill>
                <a:srgbClr val="8D0A4E"/>
              </a:solidFill>
              <a:prstDash val="solid"/>
              <a:round/>
              <a:headEnd len="sm" w="sm" type="none"/>
              <a:tailEnd len="sm" w="sm" type="none"/>
            </a:ln>
          </p:spPr>
        </p:sp>
        <p:sp>
          <p:nvSpPr>
            <p:cNvPr id="854" name="Google Shape;854;p46"/>
            <p:cNvSpPr/>
            <p:nvPr/>
          </p:nvSpPr>
          <p:spPr>
            <a:xfrm>
              <a:off x="2539792" y="1486961"/>
              <a:ext cx="1995553" cy="392736"/>
            </a:xfrm>
            <a:custGeom>
              <a:rect b="b" l="l" r="r" t="t"/>
              <a:pathLst>
                <a:path extrusionOk="0" h="120000" w="120000">
                  <a:moveTo>
                    <a:pt x="120000" y="0"/>
                  </a:moveTo>
                  <a:lnTo>
                    <a:pt x="120000" y="35114"/>
                  </a:lnTo>
                  <a:lnTo>
                    <a:pt x="0" y="35114"/>
                  </a:lnTo>
                  <a:lnTo>
                    <a:pt x="0" y="120000"/>
                  </a:lnTo>
                </a:path>
              </a:pathLst>
            </a:custGeom>
            <a:noFill/>
            <a:ln cap="rnd" cmpd="sng" w="19050">
              <a:solidFill>
                <a:srgbClr val="8D0A4E"/>
              </a:solidFill>
              <a:prstDash val="solid"/>
              <a:round/>
              <a:headEnd len="sm" w="sm" type="none"/>
              <a:tailEnd len="sm" w="sm" type="none"/>
            </a:ln>
          </p:spPr>
        </p:sp>
        <p:sp>
          <p:nvSpPr>
            <p:cNvPr id="855" name="Google Shape;855;p46"/>
            <p:cNvSpPr/>
            <p:nvPr/>
          </p:nvSpPr>
          <p:spPr>
            <a:xfrm>
              <a:off x="2163314" y="164036"/>
              <a:ext cx="4744062" cy="132292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46"/>
            <p:cNvSpPr txBox="1"/>
            <p:nvPr/>
          </p:nvSpPr>
          <p:spPr>
            <a:xfrm>
              <a:off x="2163314" y="164036"/>
              <a:ext cx="4744062" cy="1322925"/>
            </a:xfrm>
            <a:prstGeom prst="rect">
              <a:avLst/>
            </a:prstGeom>
            <a:noFill/>
            <a:ln>
              <a:noFill/>
            </a:ln>
          </p:spPr>
          <p:txBody>
            <a:bodyPr anchorCtr="0" anchor="ctr" bIns="29200" lIns="29200" spcFirstLastPara="1" rIns="29200" wrap="square" tIns="29200">
              <a:noAutofit/>
            </a:bodyPr>
            <a:lstStyle/>
            <a:p>
              <a:pPr indent="0" lvl="0" marL="0" marR="0" rtl="0" algn="ctr">
                <a:lnSpc>
                  <a:spcPct val="90000"/>
                </a:lnSpc>
                <a:spcBef>
                  <a:spcPts val="0"/>
                </a:spcBef>
                <a:spcAft>
                  <a:spcPts val="0"/>
                </a:spcAft>
                <a:buClr>
                  <a:schemeClr val="lt1"/>
                </a:buClr>
                <a:buSzPts val="4600"/>
                <a:buFont typeface="Century Gothic"/>
                <a:buNone/>
              </a:pPr>
              <a:r>
                <a:rPr b="1" i="0" lang="en-US" sz="4600" u="none" cap="none" strike="noStrike">
                  <a:solidFill>
                    <a:schemeClr val="lt1"/>
                  </a:solidFill>
                  <a:latin typeface="Century Gothic"/>
                  <a:ea typeface="Century Gothic"/>
                  <a:cs typeface="Century Gothic"/>
                  <a:sym typeface="Century Gothic"/>
                </a:rPr>
                <a:t>Implications</a:t>
              </a:r>
              <a:endParaRPr b="1" i="0" sz="4600" u="none" cap="none" strike="noStrike">
                <a:solidFill>
                  <a:schemeClr val="lt1"/>
                </a:solidFill>
                <a:latin typeface="Century Gothic"/>
                <a:ea typeface="Century Gothic"/>
                <a:cs typeface="Century Gothic"/>
                <a:sym typeface="Century Gothic"/>
              </a:endParaRPr>
            </a:p>
          </p:txBody>
        </p:sp>
        <p:sp>
          <p:nvSpPr>
            <p:cNvPr id="857" name="Google Shape;857;p46"/>
            <p:cNvSpPr/>
            <p:nvPr/>
          </p:nvSpPr>
          <p:spPr>
            <a:xfrm>
              <a:off x="501799" y="1879698"/>
              <a:ext cx="4075984" cy="2217539"/>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46"/>
            <p:cNvSpPr txBox="1"/>
            <p:nvPr/>
          </p:nvSpPr>
          <p:spPr>
            <a:xfrm>
              <a:off x="501799" y="1879698"/>
              <a:ext cx="4075984" cy="2217539"/>
            </a:xfrm>
            <a:prstGeom prst="rect">
              <a:avLst/>
            </a:prstGeom>
            <a:noFill/>
            <a:ln>
              <a:noFill/>
            </a:ln>
          </p:spPr>
          <p:txBody>
            <a:bodyPr anchorCtr="0" anchor="ctr" bIns="29200" lIns="29200" spcFirstLastPara="1" rIns="29200" wrap="square" tIns="29200">
              <a:noAutofit/>
            </a:bodyPr>
            <a:lstStyle/>
            <a:p>
              <a:pPr indent="0" lvl="0" marL="0" marR="0" rtl="0" algn="ctr">
                <a:lnSpc>
                  <a:spcPct val="90000"/>
                </a:lnSpc>
                <a:spcBef>
                  <a:spcPts val="0"/>
                </a:spcBef>
                <a:spcAft>
                  <a:spcPts val="0"/>
                </a:spcAft>
                <a:buClr>
                  <a:schemeClr val="lt1"/>
                </a:buClr>
                <a:buSzPts val="4600"/>
                <a:buFont typeface="Century Gothic"/>
                <a:buNone/>
              </a:pPr>
              <a:r>
                <a:rPr b="0" i="0" lang="en-US" sz="4600" u="none" cap="none" strike="noStrike">
                  <a:solidFill>
                    <a:schemeClr val="lt1"/>
                  </a:solidFill>
                  <a:latin typeface="Century Gothic"/>
                  <a:ea typeface="Century Gothic"/>
                  <a:cs typeface="Century Gothic"/>
                  <a:sym typeface="Century Gothic"/>
                </a:rPr>
                <a:t>Administrative responsibility</a:t>
              </a:r>
              <a:endParaRPr b="0" i="0" sz="4600" u="none" cap="none" strike="noStrike">
                <a:solidFill>
                  <a:schemeClr val="lt1"/>
                </a:solidFill>
                <a:latin typeface="Century Gothic"/>
                <a:ea typeface="Century Gothic"/>
                <a:cs typeface="Century Gothic"/>
                <a:sym typeface="Century Gothic"/>
              </a:endParaRPr>
            </a:p>
          </p:txBody>
        </p:sp>
        <p:sp>
          <p:nvSpPr>
            <p:cNvPr id="859" name="Google Shape;859;p46"/>
            <p:cNvSpPr/>
            <p:nvPr/>
          </p:nvSpPr>
          <p:spPr>
            <a:xfrm>
              <a:off x="5133413" y="1879698"/>
              <a:ext cx="5108183" cy="2109390"/>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46"/>
            <p:cNvSpPr txBox="1"/>
            <p:nvPr/>
          </p:nvSpPr>
          <p:spPr>
            <a:xfrm>
              <a:off x="5133413" y="1879698"/>
              <a:ext cx="5108183" cy="2109390"/>
            </a:xfrm>
            <a:prstGeom prst="rect">
              <a:avLst/>
            </a:prstGeom>
            <a:noFill/>
            <a:ln>
              <a:noFill/>
            </a:ln>
          </p:spPr>
          <p:txBody>
            <a:bodyPr anchorCtr="0" anchor="ctr" bIns="29200" lIns="29200" spcFirstLastPara="1" rIns="29200" wrap="square" tIns="29200">
              <a:noAutofit/>
            </a:bodyPr>
            <a:lstStyle/>
            <a:p>
              <a:pPr indent="0" lvl="0" marL="0" marR="0" rtl="0" algn="ctr">
                <a:lnSpc>
                  <a:spcPct val="90000"/>
                </a:lnSpc>
                <a:spcBef>
                  <a:spcPts val="0"/>
                </a:spcBef>
                <a:spcAft>
                  <a:spcPts val="0"/>
                </a:spcAft>
                <a:buClr>
                  <a:schemeClr val="lt1"/>
                </a:buClr>
                <a:buSzPts val="4600"/>
                <a:buFont typeface="Century Gothic"/>
                <a:buNone/>
              </a:pPr>
              <a:r>
                <a:rPr b="0" i="0" lang="en-US" sz="4600" u="none" cap="none" strike="noStrike">
                  <a:solidFill>
                    <a:schemeClr val="lt1"/>
                  </a:solidFill>
                  <a:latin typeface="Century Gothic"/>
                  <a:ea typeface="Century Gothic"/>
                  <a:cs typeface="Century Gothic"/>
                  <a:sym typeface="Century Gothic"/>
                </a:rPr>
                <a:t>Fiscal responsibility</a:t>
              </a:r>
              <a:endParaRPr b="0" i="0" sz="46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sp>
        <p:nvSpPr>
          <p:cNvPr id="865" name="Google Shape;865;p47"/>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866" name="Google Shape;866;p47"/>
          <p:cNvGrpSpPr/>
          <p:nvPr/>
        </p:nvGrpSpPr>
        <p:grpSpPr>
          <a:xfrm>
            <a:off x="1202019" y="1921980"/>
            <a:ext cx="10473650" cy="4771769"/>
            <a:chOff x="145036" y="241348"/>
            <a:chExt cx="10473650" cy="4771769"/>
          </a:xfrm>
        </p:grpSpPr>
        <p:sp>
          <p:nvSpPr>
            <p:cNvPr id="867" name="Google Shape;867;p47"/>
            <p:cNvSpPr/>
            <p:nvPr/>
          </p:nvSpPr>
          <p:spPr>
            <a:xfrm>
              <a:off x="145036" y="241348"/>
              <a:ext cx="6311169" cy="828677"/>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47"/>
            <p:cNvSpPr txBox="1"/>
            <p:nvPr/>
          </p:nvSpPr>
          <p:spPr>
            <a:xfrm>
              <a:off x="169307" y="265619"/>
              <a:ext cx="6262627" cy="780135"/>
            </a:xfrm>
            <a:prstGeom prst="rect">
              <a:avLst/>
            </a:prstGeom>
            <a:noFill/>
            <a:ln>
              <a:noFill/>
            </a:ln>
          </p:spPr>
          <p:txBody>
            <a:bodyPr anchorCtr="0" anchor="ctr" bIns="59675" lIns="89525" spcFirstLastPara="1" rIns="89525" wrap="square" tIns="59675">
              <a:noAutofit/>
            </a:bodyPr>
            <a:lstStyle/>
            <a:p>
              <a:pPr indent="0" lvl="0" marL="0" marR="0" rtl="0" algn="ctr">
                <a:lnSpc>
                  <a:spcPct val="90000"/>
                </a:lnSpc>
                <a:spcBef>
                  <a:spcPts val="0"/>
                </a:spcBef>
                <a:spcAft>
                  <a:spcPts val="0"/>
                </a:spcAft>
                <a:buClr>
                  <a:schemeClr val="lt1"/>
                </a:buClr>
                <a:buSzPts val="4700"/>
                <a:buFont typeface="Century Gothic"/>
                <a:buNone/>
              </a:pPr>
              <a:r>
                <a:rPr b="1" i="0" lang="en-US" sz="4700" u="none" cap="none" strike="noStrike">
                  <a:solidFill>
                    <a:schemeClr val="lt1"/>
                  </a:solidFill>
                  <a:latin typeface="Century Gothic"/>
                  <a:ea typeface="Century Gothic"/>
                  <a:cs typeface="Century Gothic"/>
                  <a:sym typeface="Century Gothic"/>
                </a:rPr>
                <a:t>Conclusions</a:t>
              </a:r>
              <a:endParaRPr b="1" i="0" sz="4700" u="none" cap="none" strike="noStrike">
                <a:solidFill>
                  <a:schemeClr val="lt1"/>
                </a:solidFill>
                <a:latin typeface="Century Gothic"/>
                <a:ea typeface="Century Gothic"/>
                <a:cs typeface="Century Gothic"/>
                <a:sym typeface="Century Gothic"/>
              </a:endParaRPr>
            </a:p>
          </p:txBody>
        </p:sp>
        <p:sp>
          <p:nvSpPr>
            <p:cNvPr id="869" name="Google Shape;869;p47"/>
            <p:cNvSpPr/>
            <p:nvPr/>
          </p:nvSpPr>
          <p:spPr>
            <a:xfrm>
              <a:off x="776153" y="1070026"/>
              <a:ext cx="545210" cy="891037"/>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870" name="Google Shape;870;p47"/>
            <p:cNvSpPr/>
            <p:nvPr/>
          </p:nvSpPr>
          <p:spPr>
            <a:xfrm>
              <a:off x="1321364" y="1041778"/>
              <a:ext cx="9297322" cy="1838570"/>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47"/>
            <p:cNvSpPr txBox="1"/>
            <p:nvPr/>
          </p:nvSpPr>
          <p:spPr>
            <a:xfrm>
              <a:off x="1375214" y="1095628"/>
              <a:ext cx="9189622" cy="1730870"/>
            </a:xfrm>
            <a:prstGeom prst="rect">
              <a:avLst/>
            </a:prstGeom>
            <a:noFill/>
            <a:ln>
              <a:noFill/>
            </a:ln>
          </p:spPr>
          <p:txBody>
            <a:bodyPr anchorCtr="0" anchor="ctr" bIns="35550" lIns="53325" spcFirstLastPara="1" rIns="53325" wrap="square" tIns="35550">
              <a:noAutofit/>
            </a:bodyPr>
            <a:lstStyle/>
            <a:p>
              <a:pPr indent="0" lvl="0" marL="0" marR="0" rtl="0" algn="ctr">
                <a:lnSpc>
                  <a:spcPct val="90000"/>
                </a:lnSpc>
                <a:spcBef>
                  <a:spcPts val="0"/>
                </a:spcBef>
                <a:spcAft>
                  <a:spcPts val="0"/>
                </a:spcAft>
                <a:buClr>
                  <a:schemeClr val="dk1"/>
                </a:buClr>
                <a:buSzPts val="2800"/>
                <a:buFont typeface="Century Gothic"/>
                <a:buNone/>
              </a:pPr>
              <a:r>
                <a:rPr b="0" i="0" lang="en-US" sz="2800" u="none" cap="none" strike="noStrike">
                  <a:solidFill>
                    <a:schemeClr val="dk1"/>
                  </a:solidFill>
                  <a:latin typeface="Century Gothic"/>
                  <a:ea typeface="Century Gothic"/>
                  <a:cs typeface="Century Gothic"/>
                  <a:sym typeface="Century Gothic"/>
                </a:rPr>
                <a:t>There are number of legislative instruments on financial crimes in Ghana, but with ineffective mandate to comprehensively deal with the emerging phenomenon of unexplained wealth.</a:t>
              </a:r>
              <a:endParaRPr b="0" i="0" sz="2800" u="none" cap="none" strike="noStrike">
                <a:solidFill>
                  <a:schemeClr val="dk1"/>
                </a:solidFill>
                <a:latin typeface="Century Gothic"/>
                <a:ea typeface="Century Gothic"/>
                <a:cs typeface="Century Gothic"/>
                <a:sym typeface="Century Gothic"/>
              </a:endParaRPr>
            </a:p>
          </p:txBody>
        </p:sp>
        <p:sp>
          <p:nvSpPr>
            <p:cNvPr id="872" name="Google Shape;872;p47"/>
            <p:cNvSpPr/>
            <p:nvPr/>
          </p:nvSpPr>
          <p:spPr>
            <a:xfrm>
              <a:off x="776153" y="1070026"/>
              <a:ext cx="545210" cy="2982774"/>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873" name="Google Shape;873;p47"/>
            <p:cNvSpPr/>
            <p:nvPr/>
          </p:nvSpPr>
          <p:spPr>
            <a:xfrm>
              <a:off x="1321364" y="3092484"/>
              <a:ext cx="8168340" cy="1920633"/>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47"/>
            <p:cNvSpPr txBox="1"/>
            <p:nvPr/>
          </p:nvSpPr>
          <p:spPr>
            <a:xfrm>
              <a:off x="1377617" y="3148737"/>
              <a:ext cx="8055834" cy="1808127"/>
            </a:xfrm>
            <a:prstGeom prst="rect">
              <a:avLst/>
            </a:prstGeom>
            <a:noFill/>
            <a:ln>
              <a:noFill/>
            </a:ln>
          </p:spPr>
          <p:txBody>
            <a:bodyPr anchorCtr="0" anchor="ctr" bIns="40625" lIns="60950" spcFirstLastPara="1" rIns="60950" wrap="square" tIns="40625">
              <a:noAutofit/>
            </a:bodyPr>
            <a:lstStyle/>
            <a:p>
              <a:pPr indent="0" lvl="0" marL="0" marR="0" rtl="0" algn="ctr">
                <a:lnSpc>
                  <a:spcPct val="90000"/>
                </a:lnSpc>
                <a:spcBef>
                  <a:spcPts val="0"/>
                </a:spcBef>
                <a:spcAft>
                  <a:spcPts val="0"/>
                </a:spcAft>
                <a:buClr>
                  <a:schemeClr val="dk1"/>
                </a:buClr>
                <a:buSzPts val="3200"/>
                <a:buFont typeface="Century Gothic"/>
                <a:buNone/>
              </a:pPr>
              <a:r>
                <a:rPr b="0" i="0" lang="en-US" sz="3200" u="none" cap="none" strike="noStrike">
                  <a:solidFill>
                    <a:schemeClr val="dk1"/>
                  </a:solidFill>
                  <a:latin typeface="Century Gothic"/>
                  <a:ea typeface="Century Gothic"/>
                  <a:cs typeface="Century Gothic"/>
                  <a:sym typeface="Century Gothic"/>
                </a:rPr>
                <a:t>The powers of the specialised bodies on financial crimes are limited by internal factors and political controls. </a:t>
              </a:r>
              <a:endParaRPr b="0" i="0" sz="32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sp>
        <p:nvSpPr>
          <p:cNvPr id="879" name="Google Shape;879;p48"/>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880" name="Google Shape;880;p48"/>
          <p:cNvGrpSpPr/>
          <p:nvPr/>
        </p:nvGrpSpPr>
        <p:grpSpPr>
          <a:xfrm>
            <a:off x="1623819" y="2605549"/>
            <a:ext cx="9674771" cy="3978256"/>
            <a:chOff x="468865" y="2050"/>
            <a:chExt cx="9674771" cy="3978256"/>
          </a:xfrm>
        </p:grpSpPr>
        <p:sp>
          <p:nvSpPr>
            <p:cNvPr id="881" name="Google Shape;881;p48"/>
            <p:cNvSpPr/>
            <p:nvPr/>
          </p:nvSpPr>
          <p:spPr>
            <a:xfrm>
              <a:off x="468865" y="2050"/>
              <a:ext cx="6436459" cy="818738"/>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48"/>
            <p:cNvSpPr txBox="1"/>
            <p:nvPr/>
          </p:nvSpPr>
          <p:spPr>
            <a:xfrm>
              <a:off x="492845" y="26030"/>
              <a:ext cx="6388499" cy="770778"/>
            </a:xfrm>
            <a:prstGeom prst="rect">
              <a:avLst/>
            </a:prstGeom>
            <a:noFill/>
            <a:ln>
              <a:noFill/>
            </a:ln>
          </p:spPr>
          <p:txBody>
            <a:bodyPr anchorCtr="0" anchor="ctr" bIns="58400" lIns="87625" spcFirstLastPara="1" rIns="87625" wrap="square" tIns="58400">
              <a:noAutofit/>
            </a:bodyPr>
            <a:lstStyle/>
            <a:p>
              <a:pPr indent="0" lvl="0" marL="0" marR="0" rtl="0" algn="ctr">
                <a:lnSpc>
                  <a:spcPct val="90000"/>
                </a:lnSpc>
                <a:spcBef>
                  <a:spcPts val="0"/>
                </a:spcBef>
                <a:spcAft>
                  <a:spcPts val="0"/>
                </a:spcAft>
                <a:buClr>
                  <a:schemeClr val="lt1"/>
                </a:buClr>
                <a:buSzPts val="4600"/>
                <a:buFont typeface="Century Gothic"/>
                <a:buNone/>
              </a:pPr>
              <a:r>
                <a:rPr b="1" i="0" lang="en-US" sz="4600" u="none" cap="none" strike="noStrike">
                  <a:solidFill>
                    <a:schemeClr val="lt1"/>
                  </a:solidFill>
                  <a:latin typeface="Century Gothic"/>
                  <a:ea typeface="Century Gothic"/>
                  <a:cs typeface="Century Gothic"/>
                  <a:sym typeface="Century Gothic"/>
                </a:rPr>
                <a:t>Con’td</a:t>
              </a:r>
              <a:endParaRPr b="1" i="0" sz="4600" u="none" cap="none" strike="noStrike">
                <a:solidFill>
                  <a:schemeClr val="lt1"/>
                </a:solidFill>
                <a:latin typeface="Century Gothic"/>
                <a:ea typeface="Century Gothic"/>
                <a:cs typeface="Century Gothic"/>
                <a:sym typeface="Century Gothic"/>
              </a:endParaRPr>
            </a:p>
          </p:txBody>
        </p:sp>
        <p:sp>
          <p:nvSpPr>
            <p:cNvPr id="883" name="Google Shape;883;p48"/>
            <p:cNvSpPr/>
            <p:nvPr/>
          </p:nvSpPr>
          <p:spPr>
            <a:xfrm>
              <a:off x="1112511" y="820788"/>
              <a:ext cx="643645" cy="943501"/>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884" name="Google Shape;884;p48"/>
            <p:cNvSpPr/>
            <p:nvPr/>
          </p:nvSpPr>
          <p:spPr>
            <a:xfrm>
              <a:off x="1756157" y="1025472"/>
              <a:ext cx="8387479" cy="1477633"/>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5" name="Google Shape;885;p48"/>
            <p:cNvSpPr txBox="1"/>
            <p:nvPr/>
          </p:nvSpPr>
          <p:spPr>
            <a:xfrm>
              <a:off x="1799435" y="1068750"/>
              <a:ext cx="8300923" cy="1391077"/>
            </a:xfrm>
            <a:prstGeom prst="rect">
              <a:avLst/>
            </a:prstGeom>
            <a:noFill/>
            <a:ln>
              <a:noFill/>
            </a:ln>
          </p:spPr>
          <p:txBody>
            <a:bodyPr anchorCtr="0" anchor="ctr" bIns="35550" lIns="53325" spcFirstLastPara="1" rIns="53325" wrap="square" tIns="35550">
              <a:noAutofit/>
            </a:bodyPr>
            <a:lstStyle/>
            <a:p>
              <a:pPr indent="0" lvl="0" marL="0" marR="0" rtl="0" algn="ctr">
                <a:lnSpc>
                  <a:spcPct val="90000"/>
                </a:lnSpc>
                <a:spcBef>
                  <a:spcPts val="0"/>
                </a:spcBef>
                <a:spcAft>
                  <a:spcPts val="0"/>
                </a:spcAft>
                <a:buClr>
                  <a:schemeClr val="dk1"/>
                </a:buClr>
                <a:buSzPts val="2800"/>
                <a:buFont typeface="Century Gothic"/>
                <a:buNone/>
              </a:pPr>
              <a:r>
                <a:rPr b="0" i="0" lang="en-US" sz="2800" u="none" cap="none" strike="noStrike">
                  <a:solidFill>
                    <a:schemeClr val="dk1"/>
                  </a:solidFill>
                  <a:latin typeface="Century Gothic"/>
                  <a:ea typeface="Century Gothic"/>
                  <a:cs typeface="Century Gothic"/>
                  <a:sym typeface="Century Gothic"/>
                </a:rPr>
                <a:t>Administrative sanctions have always formed a crucial part of the enforcement strategy in developed countries.</a:t>
              </a:r>
              <a:endParaRPr b="0" i="0" sz="2800" u="none" cap="none" strike="noStrike">
                <a:solidFill>
                  <a:schemeClr val="dk1"/>
                </a:solidFill>
                <a:latin typeface="Century Gothic"/>
                <a:ea typeface="Century Gothic"/>
                <a:cs typeface="Century Gothic"/>
                <a:sym typeface="Century Gothic"/>
              </a:endParaRPr>
            </a:p>
          </p:txBody>
        </p:sp>
        <p:sp>
          <p:nvSpPr>
            <p:cNvPr id="886" name="Google Shape;886;p48"/>
            <p:cNvSpPr/>
            <p:nvPr/>
          </p:nvSpPr>
          <p:spPr>
            <a:xfrm>
              <a:off x="1112511" y="820788"/>
              <a:ext cx="643645" cy="2523260"/>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887" name="Google Shape;887;p48"/>
            <p:cNvSpPr/>
            <p:nvPr/>
          </p:nvSpPr>
          <p:spPr>
            <a:xfrm>
              <a:off x="1756157" y="2707791"/>
              <a:ext cx="8071119" cy="1272515"/>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p48"/>
            <p:cNvSpPr txBox="1"/>
            <p:nvPr/>
          </p:nvSpPr>
          <p:spPr>
            <a:xfrm>
              <a:off x="1793428" y="2745062"/>
              <a:ext cx="7996577" cy="1197973"/>
            </a:xfrm>
            <a:prstGeom prst="rect">
              <a:avLst/>
            </a:prstGeom>
            <a:noFill/>
            <a:ln>
              <a:noFill/>
            </a:ln>
          </p:spPr>
          <p:txBody>
            <a:bodyPr anchorCtr="0" anchor="ctr" bIns="30475" lIns="45700" spcFirstLastPara="1" rIns="45700" wrap="square" tIns="30475">
              <a:noAutofit/>
            </a:bodyPr>
            <a:lstStyle/>
            <a:p>
              <a:pPr indent="0" lvl="0" marL="0" marR="0" rtl="0" algn="ctr">
                <a:lnSpc>
                  <a:spcPct val="90000"/>
                </a:lnSpc>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Criminal law, as a policy tool for financial regulation, is used to increase confidence and the enhancement of market integrity. (</a:t>
              </a:r>
              <a:r>
                <a:rPr b="1" i="0" lang="en-US" sz="2400" u="none" cap="none" strike="noStrike">
                  <a:solidFill>
                    <a:schemeClr val="dk1"/>
                  </a:solidFill>
                  <a:latin typeface="Century Gothic"/>
                  <a:ea typeface="Century Gothic"/>
                  <a:cs typeface="Century Gothic"/>
                  <a:sym typeface="Century Gothic"/>
                </a:rPr>
                <a:t>Ryder, 2018</a:t>
              </a:r>
              <a:r>
                <a:rPr b="0" i="0" lang="en-US" sz="2400" u="none" cap="none" strike="noStrike">
                  <a:solidFill>
                    <a:schemeClr val="dk1"/>
                  </a:solidFill>
                  <a:latin typeface="Century Gothic"/>
                  <a:ea typeface="Century Gothic"/>
                  <a:cs typeface="Century Gothic"/>
                  <a:sym typeface="Century Gothic"/>
                </a:rPr>
                <a:t>).</a:t>
              </a:r>
              <a:endParaRPr b="0" i="0" sz="24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49"/>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894" name="Google Shape;894;p49"/>
          <p:cNvGrpSpPr/>
          <p:nvPr/>
        </p:nvGrpSpPr>
        <p:grpSpPr>
          <a:xfrm>
            <a:off x="2322511" y="2526005"/>
            <a:ext cx="9496589" cy="4223137"/>
            <a:chOff x="2785" y="87606"/>
            <a:chExt cx="9496589" cy="4223137"/>
          </a:xfrm>
        </p:grpSpPr>
        <p:sp>
          <p:nvSpPr>
            <p:cNvPr id="895" name="Google Shape;895;p49"/>
            <p:cNvSpPr/>
            <p:nvPr/>
          </p:nvSpPr>
          <p:spPr>
            <a:xfrm>
              <a:off x="2785" y="87606"/>
              <a:ext cx="5628184" cy="980271"/>
            </a:xfrm>
            <a:prstGeom prst="roundRect">
              <a:avLst>
                <a:gd fmla="val 10000"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49"/>
            <p:cNvSpPr txBox="1"/>
            <p:nvPr/>
          </p:nvSpPr>
          <p:spPr>
            <a:xfrm>
              <a:off x="31496" y="116317"/>
              <a:ext cx="5570762" cy="922849"/>
            </a:xfrm>
            <a:prstGeom prst="rect">
              <a:avLst/>
            </a:prstGeom>
            <a:noFill/>
            <a:ln>
              <a:noFill/>
            </a:ln>
          </p:spPr>
          <p:txBody>
            <a:bodyPr anchorCtr="0" anchor="ctr" bIns="69850" lIns="104775" spcFirstLastPara="1" rIns="104775" wrap="square" tIns="69850">
              <a:noAutofit/>
            </a:bodyPr>
            <a:lstStyle/>
            <a:p>
              <a:pPr indent="0" lvl="0" marL="0" marR="0" rtl="0" algn="ctr">
                <a:lnSpc>
                  <a:spcPct val="90000"/>
                </a:lnSpc>
                <a:spcBef>
                  <a:spcPts val="0"/>
                </a:spcBef>
                <a:spcAft>
                  <a:spcPts val="0"/>
                </a:spcAft>
                <a:buClr>
                  <a:schemeClr val="lt1"/>
                </a:buClr>
                <a:buSzPts val="5500"/>
                <a:buFont typeface="Century Gothic"/>
                <a:buNone/>
              </a:pPr>
              <a:r>
                <a:rPr b="1" i="0" lang="en-US" sz="5500" u="none" cap="none" strike="noStrike">
                  <a:solidFill>
                    <a:schemeClr val="lt1"/>
                  </a:solidFill>
                  <a:latin typeface="Century Gothic"/>
                  <a:ea typeface="Century Gothic"/>
                  <a:cs typeface="Century Gothic"/>
                  <a:sym typeface="Century Gothic"/>
                </a:rPr>
                <a:t>Con’td</a:t>
              </a:r>
              <a:endParaRPr b="1" i="0" sz="5500" u="none" cap="none" strike="noStrike">
                <a:solidFill>
                  <a:schemeClr val="lt1"/>
                </a:solidFill>
                <a:latin typeface="Century Gothic"/>
                <a:ea typeface="Century Gothic"/>
                <a:cs typeface="Century Gothic"/>
                <a:sym typeface="Century Gothic"/>
              </a:endParaRPr>
            </a:p>
          </p:txBody>
        </p:sp>
        <p:sp>
          <p:nvSpPr>
            <p:cNvPr id="897" name="Google Shape;897;p49"/>
            <p:cNvSpPr/>
            <p:nvPr/>
          </p:nvSpPr>
          <p:spPr>
            <a:xfrm>
              <a:off x="565603" y="1067878"/>
              <a:ext cx="562818" cy="1129500"/>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898" name="Google Shape;898;p49"/>
            <p:cNvSpPr/>
            <p:nvPr/>
          </p:nvSpPr>
          <p:spPr>
            <a:xfrm>
              <a:off x="1128422" y="1250277"/>
              <a:ext cx="8370952" cy="1894201"/>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49"/>
            <p:cNvSpPr txBox="1"/>
            <p:nvPr/>
          </p:nvSpPr>
          <p:spPr>
            <a:xfrm>
              <a:off x="1183901" y="1305756"/>
              <a:ext cx="8259994" cy="1783243"/>
            </a:xfrm>
            <a:prstGeom prst="rect">
              <a:avLst/>
            </a:prstGeom>
            <a:noFill/>
            <a:ln>
              <a:noFill/>
            </a:ln>
          </p:spPr>
          <p:txBody>
            <a:bodyPr anchorCtr="0" anchor="ctr" bIns="30475" lIns="45700" spcFirstLastPara="1" rIns="45700" wrap="square" tIns="30475">
              <a:noAutofit/>
            </a:bodyPr>
            <a:lstStyle/>
            <a:p>
              <a:pPr indent="0" lvl="0" marL="0" marR="0" rtl="0" algn="ctr">
                <a:lnSpc>
                  <a:spcPct val="90000"/>
                </a:lnSpc>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Apart from the loopholes in existing laws, the lack of state support for crime commissions, and the lack of an effective competition regime among others are the most frontal issues affecting the fight against unexplained wealth, and enforcement regime in Ghana. </a:t>
              </a:r>
              <a:endParaRPr b="0" i="0" sz="2400" u="none" cap="none" strike="noStrike">
                <a:solidFill>
                  <a:schemeClr val="dk1"/>
                </a:solidFill>
                <a:latin typeface="Century Gothic"/>
                <a:ea typeface="Century Gothic"/>
                <a:cs typeface="Century Gothic"/>
                <a:sym typeface="Century Gothic"/>
              </a:endParaRPr>
            </a:p>
          </p:txBody>
        </p:sp>
        <p:sp>
          <p:nvSpPr>
            <p:cNvPr id="900" name="Google Shape;900;p49"/>
            <p:cNvSpPr/>
            <p:nvPr/>
          </p:nvSpPr>
          <p:spPr>
            <a:xfrm>
              <a:off x="565603" y="1067878"/>
              <a:ext cx="550479" cy="2794736"/>
            </a:xfrm>
            <a:custGeom>
              <a:rect b="b" l="l" r="r" t="t"/>
              <a:pathLst>
                <a:path extrusionOk="0" h="120000" w="120000">
                  <a:moveTo>
                    <a:pt x="0" y="0"/>
                  </a:moveTo>
                  <a:lnTo>
                    <a:pt x="0" y="120000"/>
                  </a:lnTo>
                  <a:lnTo>
                    <a:pt x="120000" y="120000"/>
                  </a:lnTo>
                </a:path>
              </a:pathLst>
            </a:custGeom>
            <a:noFill/>
            <a:ln cap="rnd" cmpd="sng" w="19050">
              <a:solidFill>
                <a:srgbClr val="8D0A4E"/>
              </a:solidFill>
              <a:prstDash val="solid"/>
              <a:round/>
              <a:headEnd len="sm" w="sm" type="none"/>
              <a:tailEnd len="sm" w="sm" type="none"/>
            </a:ln>
          </p:spPr>
        </p:sp>
        <p:sp>
          <p:nvSpPr>
            <p:cNvPr id="901" name="Google Shape;901;p49"/>
            <p:cNvSpPr/>
            <p:nvPr/>
          </p:nvSpPr>
          <p:spPr>
            <a:xfrm>
              <a:off x="1116083" y="3414485"/>
              <a:ext cx="7762153" cy="896258"/>
            </a:xfrm>
            <a:prstGeom prst="roundRect">
              <a:avLst>
                <a:gd fmla="val 10000" name="adj"/>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49"/>
            <p:cNvSpPr txBox="1"/>
            <p:nvPr/>
          </p:nvSpPr>
          <p:spPr>
            <a:xfrm>
              <a:off x="1142334" y="3440736"/>
              <a:ext cx="7709651" cy="843756"/>
            </a:xfrm>
            <a:prstGeom prst="rect">
              <a:avLst/>
            </a:prstGeom>
            <a:noFill/>
            <a:ln>
              <a:noFill/>
            </a:ln>
          </p:spPr>
          <p:txBody>
            <a:bodyPr anchorCtr="0" anchor="ctr" bIns="30475" lIns="45700" spcFirstLastPara="1" rIns="45700" wrap="square" tIns="30475">
              <a:noAutofit/>
            </a:bodyPr>
            <a:lstStyle/>
            <a:p>
              <a:pPr indent="0" lvl="0" marL="0" marR="0" rtl="0" algn="ctr">
                <a:lnSpc>
                  <a:spcPct val="90000"/>
                </a:lnSpc>
                <a:spcBef>
                  <a:spcPts val="0"/>
                </a:spcBef>
                <a:spcAft>
                  <a:spcPts val="0"/>
                </a:spcAft>
                <a:buClr>
                  <a:schemeClr val="dk1"/>
                </a:buClr>
                <a:buSzPts val="2400"/>
                <a:buFont typeface="Century Gothic"/>
                <a:buNone/>
              </a:pPr>
              <a:r>
                <a:rPr b="0" i="0" lang="en-US" sz="2400" u="none" cap="none" strike="noStrike">
                  <a:solidFill>
                    <a:schemeClr val="dk1"/>
                  </a:solidFill>
                  <a:latin typeface="Century Gothic"/>
                  <a:ea typeface="Century Gothic"/>
                  <a:cs typeface="Century Gothic"/>
                  <a:sym typeface="Century Gothic"/>
                </a:rPr>
                <a:t>Criminalisation of unexplained wealth and confiscation regimes is non-negotiable.</a:t>
              </a:r>
              <a:endParaRPr b="0" i="0" sz="24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5"/>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313" name="Google Shape;313;p5"/>
          <p:cNvGrpSpPr/>
          <p:nvPr/>
        </p:nvGrpSpPr>
        <p:grpSpPr>
          <a:xfrm>
            <a:off x="347482" y="2407254"/>
            <a:ext cx="11626575" cy="4369224"/>
            <a:chOff x="27442" y="1511"/>
            <a:chExt cx="11626575" cy="4369224"/>
          </a:xfrm>
        </p:grpSpPr>
        <p:sp>
          <p:nvSpPr>
            <p:cNvPr id="314" name="Google Shape;314;p5"/>
            <p:cNvSpPr/>
            <p:nvPr/>
          </p:nvSpPr>
          <p:spPr>
            <a:xfrm>
              <a:off x="5840730" y="890953"/>
              <a:ext cx="4478937" cy="373565"/>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315" name="Google Shape;315;p5"/>
            <p:cNvSpPr/>
            <p:nvPr/>
          </p:nvSpPr>
          <p:spPr>
            <a:xfrm>
              <a:off x="5840730" y="890953"/>
              <a:ext cx="1417850" cy="373565"/>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316" name="Google Shape;316;p5"/>
            <p:cNvSpPr/>
            <p:nvPr/>
          </p:nvSpPr>
          <p:spPr>
            <a:xfrm>
              <a:off x="2779643" y="890953"/>
              <a:ext cx="3061086" cy="373565"/>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317" name="Google Shape;317;p5"/>
            <p:cNvSpPr/>
            <p:nvPr/>
          </p:nvSpPr>
          <p:spPr>
            <a:xfrm>
              <a:off x="3991446" y="1511"/>
              <a:ext cx="3698567" cy="88944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5"/>
            <p:cNvSpPr txBox="1"/>
            <p:nvPr/>
          </p:nvSpPr>
          <p:spPr>
            <a:xfrm>
              <a:off x="3991446" y="1511"/>
              <a:ext cx="3698567" cy="889442"/>
            </a:xfrm>
            <a:prstGeom prst="rect">
              <a:avLst/>
            </a:prstGeom>
            <a:noFill/>
            <a:ln>
              <a:noFill/>
            </a:ln>
          </p:spPr>
          <p:txBody>
            <a:bodyPr anchorCtr="0" anchor="ctr" bIns="27925" lIns="27925" spcFirstLastPara="1" rIns="27925" wrap="square" tIns="27925">
              <a:noAutofit/>
            </a:bodyPr>
            <a:lstStyle/>
            <a:p>
              <a:pPr indent="0" lvl="0" marL="0" marR="0" rtl="0" algn="ctr">
                <a:lnSpc>
                  <a:spcPct val="90000"/>
                </a:lnSpc>
                <a:spcBef>
                  <a:spcPts val="0"/>
                </a:spcBef>
                <a:spcAft>
                  <a:spcPts val="0"/>
                </a:spcAft>
                <a:buClr>
                  <a:schemeClr val="lt1"/>
                </a:buClr>
                <a:buSzPts val="4400"/>
                <a:buFont typeface="Century Gothic"/>
                <a:buNone/>
              </a:pPr>
              <a:r>
                <a:rPr b="1" i="0" lang="en-US" sz="4400" u="none" cap="none" strike="noStrike">
                  <a:solidFill>
                    <a:schemeClr val="lt1"/>
                  </a:solidFill>
                  <a:latin typeface="Century Gothic"/>
                  <a:ea typeface="Century Gothic"/>
                  <a:cs typeface="Century Gothic"/>
                  <a:sym typeface="Century Gothic"/>
                </a:rPr>
                <a:t>Introduction </a:t>
              </a:r>
              <a:endParaRPr b="1" i="0" sz="4400" u="none" cap="none" strike="noStrike">
                <a:solidFill>
                  <a:schemeClr val="lt1"/>
                </a:solidFill>
                <a:latin typeface="Century Gothic"/>
                <a:ea typeface="Century Gothic"/>
                <a:cs typeface="Century Gothic"/>
                <a:sym typeface="Century Gothic"/>
              </a:endParaRPr>
            </a:p>
          </p:txBody>
        </p:sp>
        <p:sp>
          <p:nvSpPr>
            <p:cNvPr id="319" name="Google Shape;319;p5"/>
            <p:cNvSpPr/>
            <p:nvPr/>
          </p:nvSpPr>
          <p:spPr>
            <a:xfrm>
              <a:off x="27442" y="1264519"/>
              <a:ext cx="5504402" cy="2916285"/>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5"/>
            <p:cNvSpPr txBox="1"/>
            <p:nvPr/>
          </p:nvSpPr>
          <p:spPr>
            <a:xfrm>
              <a:off x="27442" y="1264519"/>
              <a:ext cx="5504402" cy="2916285"/>
            </a:xfrm>
            <a:prstGeom prst="rect">
              <a:avLst/>
            </a:prstGeom>
            <a:noFill/>
            <a:ln>
              <a:noFill/>
            </a:ln>
          </p:spPr>
          <p:txBody>
            <a:bodyPr anchorCtr="0" anchor="ctr" bIns="12700" lIns="12700" spcFirstLastPara="1" rIns="12700" wrap="square" tIns="12700">
              <a:noAutofit/>
            </a:bodyPr>
            <a:lstStyle/>
            <a:p>
              <a:pPr indent="0" lvl="0" marL="0" marR="0" rtl="0" algn="ctr">
                <a:lnSpc>
                  <a:spcPct val="90000"/>
                </a:lnSpc>
                <a:spcBef>
                  <a:spcPts val="0"/>
                </a:spcBef>
                <a:spcAft>
                  <a:spcPts val="0"/>
                </a:spcAft>
                <a:buClr>
                  <a:schemeClr val="lt1"/>
                </a:buClr>
                <a:buSzPts val="2000"/>
                <a:buFont typeface="Century Gothic"/>
                <a:buNone/>
              </a:pPr>
              <a:r>
                <a:rPr b="0" i="0" lang="en-US" sz="2000" u="none" cap="none" strike="noStrike">
                  <a:solidFill>
                    <a:schemeClr val="lt1"/>
                  </a:solidFill>
                  <a:latin typeface="Century Gothic"/>
                  <a:ea typeface="Century Gothic"/>
                  <a:cs typeface="Century Gothic"/>
                  <a:sym typeface="Century Gothic"/>
                </a:rPr>
                <a:t>Majority of the current instruments adopted by the EU in the area of the suppression against financial crimes have been enacted on the basis and justification that there is a need for increased regulatory response to financial crises. (</a:t>
              </a:r>
              <a:r>
                <a:rPr b="1" i="0" lang="en-US" sz="2000" u="none" cap="none" strike="noStrike">
                  <a:solidFill>
                    <a:schemeClr val="lt1"/>
                  </a:solidFill>
                  <a:latin typeface="Century Gothic"/>
                  <a:ea typeface="Century Gothic"/>
                  <a:cs typeface="Century Gothic"/>
                  <a:sym typeface="Century Gothic"/>
                </a:rPr>
                <a:t>E. Herlin-Karnell, 2018. p.96</a:t>
              </a:r>
              <a:r>
                <a:rPr b="0" i="0" lang="en-US" sz="2000" u="none" cap="none" strike="noStrike">
                  <a:solidFill>
                    <a:schemeClr val="lt1"/>
                  </a:solidFill>
                  <a:latin typeface="Century Gothic"/>
                  <a:ea typeface="Century Gothic"/>
                  <a:cs typeface="Century Gothic"/>
                  <a:sym typeface="Century Gothic"/>
                </a:rPr>
                <a:t>)</a:t>
              </a:r>
              <a:endParaRPr b="0" i="0" sz="2000" u="none" cap="none" strike="noStrike">
                <a:solidFill>
                  <a:schemeClr val="lt1"/>
                </a:solidFill>
                <a:latin typeface="Century Gothic"/>
                <a:ea typeface="Century Gothic"/>
                <a:cs typeface="Century Gothic"/>
                <a:sym typeface="Century Gothic"/>
              </a:endParaRPr>
            </a:p>
          </p:txBody>
        </p:sp>
        <p:sp>
          <p:nvSpPr>
            <p:cNvPr id="321" name="Google Shape;321;p5"/>
            <p:cNvSpPr/>
            <p:nvPr/>
          </p:nvSpPr>
          <p:spPr>
            <a:xfrm>
              <a:off x="5905410" y="1264519"/>
              <a:ext cx="2706341" cy="3050413"/>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5"/>
            <p:cNvSpPr txBox="1"/>
            <p:nvPr/>
          </p:nvSpPr>
          <p:spPr>
            <a:xfrm>
              <a:off x="5905410" y="1264519"/>
              <a:ext cx="2706341" cy="3050413"/>
            </a:xfrm>
            <a:prstGeom prst="rect">
              <a:avLst/>
            </a:prstGeom>
            <a:noFill/>
            <a:ln>
              <a:noFill/>
            </a:ln>
          </p:spPr>
          <p:txBody>
            <a:bodyPr anchorCtr="0" anchor="ctr" bIns="12050" lIns="12050" spcFirstLastPara="1" rIns="12050" wrap="square" tIns="12050">
              <a:noAutofit/>
            </a:bodyPr>
            <a:lstStyle/>
            <a:p>
              <a:pPr indent="0" lvl="0" marL="0" marR="0" rtl="0" algn="ctr">
                <a:lnSpc>
                  <a:spcPct val="90000"/>
                </a:lnSpc>
                <a:spcBef>
                  <a:spcPts val="0"/>
                </a:spcBef>
                <a:spcAft>
                  <a:spcPts val="0"/>
                </a:spcAft>
                <a:buClr>
                  <a:schemeClr val="lt1"/>
                </a:buClr>
                <a:buSzPts val="1900"/>
                <a:buFont typeface="Century Gothic"/>
                <a:buNone/>
              </a:pPr>
              <a:r>
                <a:rPr b="0" i="0" lang="en-US" sz="1900" u="none" cap="none" strike="noStrike">
                  <a:solidFill>
                    <a:schemeClr val="lt1"/>
                  </a:solidFill>
                  <a:latin typeface="Century Gothic"/>
                  <a:ea typeface="Century Gothic"/>
                  <a:cs typeface="Century Gothic"/>
                  <a:sym typeface="Century Gothic"/>
                </a:rPr>
                <a:t>Corruption and Crime Commissions are established to identify and follow the trails of individuals and corporations who benefit from these crimes as well as their modus operandi for arrest and prosecutions. </a:t>
              </a:r>
              <a:endParaRPr b="0" i="0" sz="1900" u="none" cap="none" strike="noStrike">
                <a:solidFill>
                  <a:schemeClr val="lt1"/>
                </a:solidFill>
                <a:latin typeface="Century Gothic"/>
                <a:ea typeface="Century Gothic"/>
                <a:cs typeface="Century Gothic"/>
                <a:sym typeface="Century Gothic"/>
              </a:endParaRPr>
            </a:p>
          </p:txBody>
        </p:sp>
        <p:sp>
          <p:nvSpPr>
            <p:cNvPr id="323" name="Google Shape;323;p5"/>
            <p:cNvSpPr/>
            <p:nvPr/>
          </p:nvSpPr>
          <p:spPr>
            <a:xfrm>
              <a:off x="8985317" y="1264519"/>
              <a:ext cx="2668700" cy="3106216"/>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5"/>
            <p:cNvSpPr txBox="1"/>
            <p:nvPr/>
          </p:nvSpPr>
          <p:spPr>
            <a:xfrm>
              <a:off x="8985317" y="1264519"/>
              <a:ext cx="2668700" cy="3106216"/>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Ghana has a couple of laws dealing with financial crimes and laundering of proceeds of crime.</a:t>
              </a:r>
              <a:endParaRPr b="0" i="0" sz="24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6" name="Shape 906"/>
        <p:cNvGrpSpPr/>
        <p:nvPr/>
      </p:nvGrpSpPr>
      <p:grpSpPr>
        <a:xfrm>
          <a:off x="0" y="0"/>
          <a:ext cx="0" cy="0"/>
          <a:chOff x="0" y="0"/>
          <a:chExt cx="0" cy="0"/>
        </a:xfrm>
      </p:grpSpPr>
      <p:sp>
        <p:nvSpPr>
          <p:cNvPr id="907" name="Google Shape;907;p50"/>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b="1"/>
          </a:p>
        </p:txBody>
      </p:sp>
      <p:grpSp>
        <p:nvGrpSpPr>
          <p:cNvPr id="908" name="Google Shape;908;p50"/>
          <p:cNvGrpSpPr/>
          <p:nvPr/>
        </p:nvGrpSpPr>
        <p:grpSpPr>
          <a:xfrm>
            <a:off x="638129" y="2624790"/>
            <a:ext cx="11045280" cy="4389719"/>
            <a:chOff x="420959" y="970"/>
            <a:chExt cx="11045280" cy="4389719"/>
          </a:xfrm>
        </p:grpSpPr>
        <p:sp>
          <p:nvSpPr>
            <p:cNvPr id="909" name="Google Shape;909;p50"/>
            <p:cNvSpPr/>
            <p:nvPr/>
          </p:nvSpPr>
          <p:spPr>
            <a:xfrm>
              <a:off x="5943600" y="1417622"/>
              <a:ext cx="4008109" cy="479180"/>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910" name="Google Shape;910;p50"/>
            <p:cNvSpPr/>
            <p:nvPr/>
          </p:nvSpPr>
          <p:spPr>
            <a:xfrm>
              <a:off x="5943600" y="1417622"/>
              <a:ext cx="140171" cy="479180"/>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911" name="Google Shape;911;p50"/>
            <p:cNvSpPr/>
            <p:nvPr/>
          </p:nvSpPr>
          <p:spPr>
            <a:xfrm>
              <a:off x="2075662" y="1417622"/>
              <a:ext cx="3867937" cy="479180"/>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912" name="Google Shape;912;p50"/>
            <p:cNvSpPr/>
            <p:nvPr/>
          </p:nvSpPr>
          <p:spPr>
            <a:xfrm>
              <a:off x="3382217" y="970"/>
              <a:ext cx="5122764" cy="141665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3" name="Google Shape;913;p50"/>
            <p:cNvSpPr txBox="1"/>
            <p:nvPr/>
          </p:nvSpPr>
          <p:spPr>
            <a:xfrm>
              <a:off x="3382217" y="970"/>
              <a:ext cx="5122764" cy="1416652"/>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chemeClr val="lt1"/>
                </a:buClr>
                <a:buSzPts val="4000"/>
                <a:buFont typeface="Century Gothic"/>
                <a:buNone/>
              </a:pPr>
              <a:r>
                <a:rPr b="1" i="0" lang="en-US" sz="4000" u="none" cap="none" strike="noStrike">
                  <a:solidFill>
                    <a:schemeClr val="lt1"/>
                  </a:solidFill>
                  <a:latin typeface="Century Gothic"/>
                  <a:ea typeface="Century Gothic"/>
                  <a:cs typeface="Century Gothic"/>
                  <a:sym typeface="Century Gothic"/>
                </a:rPr>
                <a:t>Recommendations</a:t>
              </a:r>
              <a:endParaRPr b="0" i="0" sz="4000" u="none" cap="none" strike="noStrike">
                <a:solidFill>
                  <a:schemeClr val="lt1"/>
                </a:solidFill>
                <a:latin typeface="Century Gothic"/>
                <a:ea typeface="Century Gothic"/>
                <a:cs typeface="Century Gothic"/>
                <a:sym typeface="Century Gothic"/>
              </a:endParaRPr>
            </a:p>
          </p:txBody>
        </p:sp>
        <p:sp>
          <p:nvSpPr>
            <p:cNvPr id="914" name="Google Shape;914;p50"/>
            <p:cNvSpPr/>
            <p:nvPr/>
          </p:nvSpPr>
          <p:spPr>
            <a:xfrm>
              <a:off x="420959" y="1896803"/>
              <a:ext cx="3309406" cy="2493886"/>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50"/>
            <p:cNvSpPr txBox="1"/>
            <p:nvPr/>
          </p:nvSpPr>
          <p:spPr>
            <a:xfrm>
              <a:off x="420959" y="1896803"/>
              <a:ext cx="3309406" cy="2493886"/>
            </a:xfrm>
            <a:prstGeom prst="rect">
              <a:avLst/>
            </a:prstGeom>
            <a:noFill/>
            <a:ln>
              <a:noFill/>
            </a:ln>
          </p:spPr>
          <p:txBody>
            <a:bodyPr anchorCtr="0" anchor="ctr" bIns="14600" lIns="14600" spcFirstLastPara="1" rIns="14600" wrap="square" tIns="14600">
              <a:noAutofit/>
            </a:bodyPr>
            <a:lstStyle/>
            <a:p>
              <a:pPr indent="0" lvl="0" marL="0" marR="0" rtl="0" algn="ctr">
                <a:lnSpc>
                  <a:spcPct val="90000"/>
                </a:lnSpc>
                <a:spcBef>
                  <a:spcPts val="0"/>
                </a:spcBef>
                <a:spcAft>
                  <a:spcPts val="0"/>
                </a:spcAft>
                <a:buClr>
                  <a:schemeClr val="lt1"/>
                </a:buClr>
                <a:buSzPts val="2300"/>
                <a:buFont typeface="Century Gothic"/>
                <a:buNone/>
              </a:pPr>
              <a:r>
                <a:rPr b="0" i="0" lang="en-US" sz="2300" u="none" cap="none" strike="noStrike">
                  <a:solidFill>
                    <a:schemeClr val="lt1"/>
                  </a:solidFill>
                  <a:latin typeface="Century Gothic"/>
                  <a:ea typeface="Century Gothic"/>
                  <a:cs typeface="Century Gothic"/>
                  <a:sym typeface="Century Gothic"/>
                </a:rPr>
                <a:t>Strengthening of legal architecture for confronting financial crimes in Ghana as a mirror of the African situation. </a:t>
              </a:r>
              <a:endParaRPr b="0" i="0" sz="2300" u="none" cap="none" strike="noStrike">
                <a:solidFill>
                  <a:schemeClr val="lt1"/>
                </a:solidFill>
                <a:latin typeface="Century Gothic"/>
                <a:ea typeface="Century Gothic"/>
                <a:cs typeface="Century Gothic"/>
                <a:sym typeface="Century Gothic"/>
              </a:endParaRPr>
            </a:p>
          </p:txBody>
        </p:sp>
        <p:sp>
          <p:nvSpPr>
            <p:cNvPr id="916" name="Google Shape;916;p50"/>
            <p:cNvSpPr/>
            <p:nvPr/>
          </p:nvSpPr>
          <p:spPr>
            <a:xfrm>
              <a:off x="4209546" y="1896803"/>
              <a:ext cx="3748450" cy="2110712"/>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50"/>
            <p:cNvSpPr txBox="1"/>
            <p:nvPr/>
          </p:nvSpPr>
          <p:spPr>
            <a:xfrm>
              <a:off x="4209546" y="1896803"/>
              <a:ext cx="3748450" cy="2110712"/>
            </a:xfrm>
            <a:prstGeom prst="rect">
              <a:avLst/>
            </a:prstGeom>
            <a:noFill/>
            <a:ln>
              <a:noFill/>
            </a:ln>
          </p:spPr>
          <p:txBody>
            <a:bodyPr anchorCtr="0" anchor="ctr" bIns="14600" lIns="14600" spcFirstLastPara="1" rIns="14600" wrap="square" tIns="14600">
              <a:noAutofit/>
            </a:bodyPr>
            <a:lstStyle/>
            <a:p>
              <a:pPr indent="0" lvl="0" marL="0" marR="0" rtl="0" algn="ctr">
                <a:lnSpc>
                  <a:spcPct val="90000"/>
                </a:lnSpc>
                <a:spcBef>
                  <a:spcPts val="0"/>
                </a:spcBef>
                <a:spcAft>
                  <a:spcPts val="0"/>
                </a:spcAft>
                <a:buClr>
                  <a:schemeClr val="lt1"/>
                </a:buClr>
                <a:buSzPts val="2300"/>
                <a:buFont typeface="Century Gothic"/>
                <a:buNone/>
              </a:pPr>
              <a:r>
                <a:rPr b="0" i="0" lang="en-US" sz="2300" u="none" cap="none" strike="noStrike">
                  <a:solidFill>
                    <a:schemeClr val="lt1"/>
                  </a:solidFill>
                  <a:latin typeface="Century Gothic"/>
                  <a:ea typeface="Century Gothic"/>
                  <a:cs typeface="Century Gothic"/>
                  <a:sym typeface="Century Gothic"/>
                </a:rPr>
                <a:t>Ghana criminalises unexplained wealth as an imposition of criminal law because existing legislation lacks legislative competence. </a:t>
              </a:r>
              <a:endParaRPr b="0" i="0" sz="2300" u="none" cap="none" strike="noStrike">
                <a:solidFill>
                  <a:schemeClr val="lt1"/>
                </a:solidFill>
                <a:latin typeface="Century Gothic"/>
                <a:ea typeface="Century Gothic"/>
                <a:cs typeface="Century Gothic"/>
                <a:sym typeface="Century Gothic"/>
              </a:endParaRPr>
            </a:p>
          </p:txBody>
        </p:sp>
        <p:sp>
          <p:nvSpPr>
            <p:cNvPr id="918" name="Google Shape;918;p50"/>
            <p:cNvSpPr/>
            <p:nvPr/>
          </p:nvSpPr>
          <p:spPr>
            <a:xfrm>
              <a:off x="8437177" y="1896803"/>
              <a:ext cx="3029062" cy="2176474"/>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50"/>
            <p:cNvSpPr txBox="1"/>
            <p:nvPr/>
          </p:nvSpPr>
          <p:spPr>
            <a:xfrm>
              <a:off x="8437177" y="1896803"/>
              <a:ext cx="3029062" cy="2176474"/>
            </a:xfrm>
            <a:prstGeom prst="rect">
              <a:avLst/>
            </a:prstGeom>
            <a:noFill/>
            <a:ln>
              <a:noFill/>
            </a:ln>
          </p:spPr>
          <p:txBody>
            <a:bodyPr anchorCtr="0" anchor="ctr" bIns="14600" lIns="14600" spcFirstLastPara="1" rIns="14600" wrap="square" tIns="14600">
              <a:noAutofit/>
            </a:bodyPr>
            <a:lstStyle/>
            <a:p>
              <a:pPr indent="0" lvl="0" marL="0" marR="0" rtl="0" algn="ctr">
                <a:lnSpc>
                  <a:spcPct val="90000"/>
                </a:lnSpc>
                <a:spcBef>
                  <a:spcPts val="0"/>
                </a:spcBef>
                <a:spcAft>
                  <a:spcPts val="0"/>
                </a:spcAft>
                <a:buClr>
                  <a:schemeClr val="lt1"/>
                </a:buClr>
                <a:buSzPts val="2300"/>
                <a:buFont typeface="Century Gothic"/>
                <a:buNone/>
              </a:pPr>
              <a:r>
                <a:rPr b="0" i="0" lang="en-US" sz="2300" u="none" cap="none" strike="noStrike">
                  <a:solidFill>
                    <a:schemeClr val="lt1"/>
                  </a:solidFill>
                  <a:latin typeface="Century Gothic"/>
                  <a:ea typeface="Century Gothic"/>
                  <a:cs typeface="Century Gothic"/>
                  <a:sym typeface="Century Gothic"/>
                </a:rPr>
                <a:t>A Single Legal framework for where anti-fraud rules on unexplained wealth is imperative and demanded. </a:t>
              </a:r>
              <a:endParaRPr b="0" i="0" sz="23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3" name="Shape 923"/>
        <p:cNvGrpSpPr/>
        <p:nvPr/>
      </p:nvGrpSpPr>
      <p:grpSpPr>
        <a:xfrm>
          <a:off x="0" y="0"/>
          <a:ext cx="0" cy="0"/>
          <a:chOff x="0" y="0"/>
          <a:chExt cx="0" cy="0"/>
        </a:xfrm>
      </p:grpSpPr>
      <p:sp>
        <p:nvSpPr>
          <p:cNvPr id="924" name="Google Shape;924;p51"/>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925" name="Google Shape;925;p51"/>
          <p:cNvGrpSpPr/>
          <p:nvPr/>
        </p:nvGrpSpPr>
        <p:grpSpPr>
          <a:xfrm>
            <a:off x="656781" y="2605026"/>
            <a:ext cx="10916537" cy="4068567"/>
            <a:chOff x="393891" y="1526"/>
            <a:chExt cx="10916537" cy="4068567"/>
          </a:xfrm>
        </p:grpSpPr>
        <p:sp>
          <p:nvSpPr>
            <p:cNvPr id="926" name="Google Shape;926;p51"/>
            <p:cNvSpPr/>
            <p:nvPr/>
          </p:nvSpPr>
          <p:spPr>
            <a:xfrm>
              <a:off x="5852160" y="1454014"/>
              <a:ext cx="2616044" cy="282035"/>
            </a:xfrm>
            <a:custGeom>
              <a:rect b="b" l="l" r="r" t="t"/>
              <a:pathLst>
                <a:path extrusionOk="0" h="120000" w="120000">
                  <a:moveTo>
                    <a:pt x="0" y="0"/>
                  </a:moveTo>
                  <a:lnTo>
                    <a:pt x="0" y="60000"/>
                  </a:lnTo>
                  <a:lnTo>
                    <a:pt x="120000" y="60000"/>
                  </a:lnTo>
                  <a:lnTo>
                    <a:pt x="120000" y="120000"/>
                  </a:lnTo>
                </a:path>
              </a:pathLst>
            </a:custGeom>
            <a:noFill/>
            <a:ln cap="rnd" cmpd="sng" w="19050">
              <a:solidFill>
                <a:srgbClr val="8D0A4E"/>
              </a:solidFill>
              <a:prstDash val="solid"/>
              <a:round/>
              <a:headEnd len="sm" w="sm" type="none"/>
              <a:tailEnd len="sm" w="sm" type="none"/>
            </a:ln>
          </p:spPr>
        </p:sp>
        <p:sp>
          <p:nvSpPr>
            <p:cNvPr id="927" name="Google Shape;927;p51"/>
            <p:cNvSpPr/>
            <p:nvPr/>
          </p:nvSpPr>
          <p:spPr>
            <a:xfrm>
              <a:off x="2868918" y="1454014"/>
              <a:ext cx="2983241" cy="282035"/>
            </a:xfrm>
            <a:custGeom>
              <a:rect b="b" l="l" r="r" t="t"/>
              <a:pathLst>
                <a:path extrusionOk="0" h="120000" w="120000">
                  <a:moveTo>
                    <a:pt x="120000" y="0"/>
                  </a:moveTo>
                  <a:lnTo>
                    <a:pt x="120000" y="60000"/>
                  </a:lnTo>
                  <a:lnTo>
                    <a:pt x="0" y="60000"/>
                  </a:lnTo>
                  <a:lnTo>
                    <a:pt x="0" y="120000"/>
                  </a:lnTo>
                </a:path>
              </a:pathLst>
            </a:custGeom>
            <a:noFill/>
            <a:ln cap="rnd" cmpd="sng" w="19050">
              <a:solidFill>
                <a:srgbClr val="8D0A4E"/>
              </a:solidFill>
              <a:prstDash val="solid"/>
              <a:round/>
              <a:headEnd len="sm" w="sm" type="none"/>
              <a:tailEnd len="sm" w="sm" type="none"/>
            </a:ln>
          </p:spPr>
        </p:sp>
        <p:sp>
          <p:nvSpPr>
            <p:cNvPr id="928" name="Google Shape;928;p51"/>
            <p:cNvSpPr/>
            <p:nvPr/>
          </p:nvSpPr>
          <p:spPr>
            <a:xfrm>
              <a:off x="3967667" y="1526"/>
              <a:ext cx="3768984" cy="1452488"/>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51"/>
            <p:cNvSpPr txBox="1"/>
            <p:nvPr/>
          </p:nvSpPr>
          <p:spPr>
            <a:xfrm>
              <a:off x="3967667" y="1526"/>
              <a:ext cx="3768984" cy="1452488"/>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Clr>
                  <a:schemeClr val="lt1"/>
                </a:buClr>
                <a:buSzPts val="3200"/>
                <a:buFont typeface="Century Gothic"/>
                <a:buNone/>
              </a:pPr>
              <a:r>
                <a:rPr b="1" i="0" lang="en-US" sz="3200" u="none" cap="none" strike="noStrike">
                  <a:solidFill>
                    <a:schemeClr val="lt1"/>
                  </a:solidFill>
                  <a:latin typeface="Century Gothic"/>
                  <a:ea typeface="Century Gothic"/>
                  <a:cs typeface="Century Gothic"/>
                  <a:sym typeface="Century Gothic"/>
                </a:rPr>
                <a:t>Recommendations</a:t>
              </a:r>
              <a:endParaRPr b="0" i="0" sz="3200" u="none" cap="none" strike="noStrike">
                <a:solidFill>
                  <a:schemeClr val="lt1"/>
                </a:solidFill>
                <a:latin typeface="Century Gothic"/>
                <a:ea typeface="Century Gothic"/>
                <a:cs typeface="Century Gothic"/>
                <a:sym typeface="Century Gothic"/>
              </a:endParaRPr>
            </a:p>
          </p:txBody>
        </p:sp>
        <p:sp>
          <p:nvSpPr>
            <p:cNvPr id="930" name="Google Shape;930;p51"/>
            <p:cNvSpPr/>
            <p:nvPr/>
          </p:nvSpPr>
          <p:spPr>
            <a:xfrm>
              <a:off x="393891" y="1736050"/>
              <a:ext cx="4950054" cy="2293121"/>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p51"/>
            <p:cNvSpPr txBox="1"/>
            <p:nvPr/>
          </p:nvSpPr>
          <p:spPr>
            <a:xfrm>
              <a:off x="393891" y="1736050"/>
              <a:ext cx="4950054" cy="2293121"/>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lt1"/>
                </a:buClr>
                <a:buSzPts val="2400"/>
                <a:buFont typeface="Century Gothic"/>
                <a:buNone/>
              </a:pPr>
              <a:r>
                <a:rPr b="0" i="0" lang="en-US" sz="2400" u="none" cap="none" strike="noStrike">
                  <a:solidFill>
                    <a:schemeClr val="lt1"/>
                  </a:solidFill>
                  <a:latin typeface="Century Gothic"/>
                  <a:ea typeface="Century Gothic"/>
                  <a:cs typeface="Century Gothic"/>
                  <a:sym typeface="Century Gothic"/>
                </a:rPr>
                <a:t>Both administrative and criminal sanctions must be considered in any legal architecture towards tackling unexplained wealth. Sanctions must not be blurred in any way. </a:t>
              </a:r>
              <a:endParaRPr b="0" i="0" sz="2400" u="none" cap="none" strike="noStrike">
                <a:solidFill>
                  <a:schemeClr val="lt1"/>
                </a:solidFill>
                <a:latin typeface="Century Gothic"/>
                <a:ea typeface="Century Gothic"/>
                <a:cs typeface="Century Gothic"/>
                <a:sym typeface="Century Gothic"/>
              </a:endParaRPr>
            </a:p>
          </p:txBody>
        </p:sp>
        <p:sp>
          <p:nvSpPr>
            <p:cNvPr id="932" name="Google Shape;932;p51"/>
            <p:cNvSpPr/>
            <p:nvPr/>
          </p:nvSpPr>
          <p:spPr>
            <a:xfrm>
              <a:off x="5625981" y="1736050"/>
              <a:ext cx="5684447" cy="2334043"/>
            </a:xfrm>
            <a:prstGeom prst="rect">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51"/>
            <p:cNvSpPr txBox="1"/>
            <p:nvPr/>
          </p:nvSpPr>
          <p:spPr>
            <a:xfrm>
              <a:off x="5625981" y="1736050"/>
              <a:ext cx="5684447" cy="2334043"/>
            </a:xfrm>
            <a:prstGeom prst="rect">
              <a:avLst/>
            </a:prstGeom>
            <a:noFill/>
            <a:ln>
              <a:noFill/>
            </a:ln>
          </p:spPr>
          <p:txBody>
            <a:bodyPr anchorCtr="0" anchor="ctr" bIns="12700" lIns="12700" spcFirstLastPara="1" rIns="12700" wrap="square" tIns="12700">
              <a:noAutofit/>
            </a:bodyPr>
            <a:lstStyle/>
            <a:p>
              <a:pPr indent="0" lvl="0" marL="0" marR="0" rtl="0" algn="ctr">
                <a:lnSpc>
                  <a:spcPct val="90000"/>
                </a:lnSpc>
                <a:spcBef>
                  <a:spcPts val="0"/>
                </a:spcBef>
                <a:spcAft>
                  <a:spcPts val="0"/>
                </a:spcAft>
                <a:buClr>
                  <a:schemeClr val="lt1"/>
                </a:buClr>
                <a:buSzPts val="2000"/>
                <a:buFont typeface="Century Gothic"/>
                <a:buNone/>
              </a:pPr>
              <a:r>
                <a:rPr b="0" i="0" lang="en-US" sz="2000" u="none" cap="none" strike="noStrike">
                  <a:solidFill>
                    <a:schemeClr val="lt1"/>
                  </a:solidFill>
                  <a:latin typeface="Century Gothic"/>
                  <a:ea typeface="Century Gothic"/>
                  <a:cs typeface="Century Gothic"/>
                  <a:sym typeface="Century Gothic"/>
                </a:rPr>
                <a:t>Laws must provide clear surveillance and monitoring mechanisms of financial activities to dismantle financial secrecy. (Ryder, 2018). The means of tackling criminals in such enterprises relies on intelligence, surveillance, and monitoring.</a:t>
              </a:r>
              <a:endParaRPr b="0" i="0" sz="18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6"/>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330" name="Google Shape;330;p6"/>
          <p:cNvGrpSpPr/>
          <p:nvPr/>
        </p:nvGrpSpPr>
        <p:grpSpPr>
          <a:xfrm>
            <a:off x="1154954" y="2603500"/>
            <a:ext cx="10926556" cy="4083050"/>
            <a:chOff x="0" y="0"/>
            <a:chExt cx="10926556" cy="4083050"/>
          </a:xfrm>
        </p:grpSpPr>
        <p:sp>
          <p:nvSpPr>
            <p:cNvPr id="331" name="Google Shape;331;p6"/>
            <p:cNvSpPr/>
            <p:nvPr/>
          </p:nvSpPr>
          <p:spPr>
            <a:xfrm rot="5400000">
              <a:off x="5796838" y="-1454972"/>
              <a:ext cx="3266440" cy="6992995"/>
            </a:xfrm>
            <a:prstGeom prst="round2SameRect">
              <a:avLst>
                <a:gd fmla="val 16667" name="adj1"/>
                <a:gd fmla="val 0" name="adj2"/>
              </a:avLst>
            </a:prstGeom>
            <a:solidFill>
              <a:srgbClr val="E4CAD2">
                <a:alpha val="89803"/>
              </a:srgbClr>
            </a:solidFill>
            <a:ln cap="rnd" cmpd="sng" w="19050">
              <a:solidFill>
                <a:srgbClr val="E4CAD2">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6"/>
            <p:cNvSpPr txBox="1"/>
            <p:nvPr/>
          </p:nvSpPr>
          <p:spPr>
            <a:xfrm>
              <a:off x="3933561" y="567759"/>
              <a:ext cx="6833541" cy="2947532"/>
            </a:xfrm>
            <a:prstGeom prst="rect">
              <a:avLst/>
            </a:prstGeom>
            <a:noFill/>
            <a:ln>
              <a:noFill/>
            </a:ln>
          </p:spPr>
          <p:txBody>
            <a:bodyPr anchorCtr="0" anchor="ctr" bIns="70475" lIns="140950" spcFirstLastPara="1" rIns="140950" wrap="square" tIns="70475">
              <a:noAutofit/>
            </a:bodyPr>
            <a:lstStyle/>
            <a:p>
              <a:pPr indent="-285750" lvl="1" marL="285750" marR="0" rtl="0" algn="l">
                <a:lnSpc>
                  <a:spcPct val="90000"/>
                </a:lnSpc>
                <a:spcBef>
                  <a:spcPts val="0"/>
                </a:spcBef>
                <a:spcAft>
                  <a:spcPts val="0"/>
                </a:spcAft>
                <a:buClr>
                  <a:schemeClr val="dk1"/>
                </a:buClr>
                <a:buSzPts val="3700"/>
                <a:buFont typeface="Century Gothic"/>
                <a:buChar char="•"/>
              </a:pPr>
              <a:r>
                <a:rPr b="0" i="1" lang="en-US" sz="3700" u="none" cap="none" strike="noStrike">
                  <a:solidFill>
                    <a:schemeClr val="dk1"/>
                  </a:solidFill>
                  <a:latin typeface="Century Gothic"/>
                  <a:ea typeface="Century Gothic"/>
                  <a:cs typeface="Century Gothic"/>
                  <a:sym typeface="Century Gothic"/>
                </a:rPr>
                <a:t>Does Ghana, like other African countries, boasts of the </a:t>
              </a:r>
              <a:r>
                <a:rPr b="1" i="1" lang="en-US" sz="3700" u="none" cap="none" strike="noStrike">
                  <a:solidFill>
                    <a:schemeClr val="dk1"/>
                  </a:solidFill>
                  <a:latin typeface="Century Gothic"/>
                  <a:ea typeface="Century Gothic"/>
                  <a:cs typeface="Century Gothic"/>
                  <a:sym typeface="Century Gothic"/>
                </a:rPr>
                <a:t>effectiveness </a:t>
              </a:r>
              <a:r>
                <a:rPr b="0" i="1" lang="en-US" sz="3700" u="none" cap="none" strike="noStrike">
                  <a:solidFill>
                    <a:schemeClr val="dk1"/>
                  </a:solidFill>
                  <a:latin typeface="Century Gothic"/>
                  <a:ea typeface="Century Gothic"/>
                  <a:cs typeface="Century Gothic"/>
                  <a:sym typeface="Century Gothic"/>
                </a:rPr>
                <a:t>of laws and institutions to deal with unexplained wealth? </a:t>
              </a:r>
              <a:endParaRPr b="0" i="0" sz="3700" u="none" cap="none" strike="noStrike">
                <a:solidFill>
                  <a:schemeClr val="dk1"/>
                </a:solidFill>
                <a:latin typeface="Century Gothic"/>
                <a:ea typeface="Century Gothic"/>
                <a:cs typeface="Century Gothic"/>
                <a:sym typeface="Century Gothic"/>
              </a:endParaRPr>
            </a:p>
          </p:txBody>
        </p:sp>
        <p:sp>
          <p:nvSpPr>
            <p:cNvPr id="333" name="Google Shape;333;p6"/>
            <p:cNvSpPr/>
            <p:nvPr/>
          </p:nvSpPr>
          <p:spPr>
            <a:xfrm>
              <a:off x="0" y="0"/>
              <a:ext cx="3933560" cy="4083050"/>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6"/>
            <p:cNvSpPr txBox="1"/>
            <p:nvPr/>
          </p:nvSpPr>
          <p:spPr>
            <a:xfrm>
              <a:off x="192021" y="192021"/>
              <a:ext cx="3549518" cy="3699008"/>
            </a:xfrm>
            <a:prstGeom prst="rect">
              <a:avLst/>
            </a:prstGeom>
            <a:noFill/>
            <a:ln>
              <a:noFill/>
            </a:ln>
          </p:spPr>
          <p:txBody>
            <a:bodyPr anchorCtr="0" anchor="ctr" bIns="102850" lIns="205725" spcFirstLastPara="1" rIns="205725" wrap="square" tIns="102850">
              <a:noAutofit/>
            </a:bodyPr>
            <a:lstStyle/>
            <a:p>
              <a:pPr indent="0" lvl="0" marL="0" marR="0" rtl="0" algn="ctr">
                <a:lnSpc>
                  <a:spcPct val="90000"/>
                </a:lnSpc>
                <a:spcBef>
                  <a:spcPts val="0"/>
                </a:spcBef>
                <a:spcAft>
                  <a:spcPts val="0"/>
                </a:spcAft>
                <a:buClr>
                  <a:schemeClr val="lt1"/>
                </a:buClr>
                <a:buSzPts val="5400"/>
                <a:buFont typeface="Century Gothic"/>
                <a:buNone/>
              </a:pPr>
              <a:r>
                <a:rPr b="1" i="0" lang="en-US" sz="5400" u="none" cap="none" strike="noStrike">
                  <a:solidFill>
                    <a:schemeClr val="lt1"/>
                  </a:solidFill>
                  <a:latin typeface="Century Gothic"/>
                  <a:ea typeface="Century Gothic"/>
                  <a:cs typeface="Century Gothic"/>
                  <a:sym typeface="Century Gothic"/>
                </a:rPr>
                <a:t>Research Question</a:t>
              </a:r>
              <a:endParaRPr b="0" i="0" sz="54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7"/>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340" name="Google Shape;340;p7"/>
          <p:cNvGrpSpPr/>
          <p:nvPr/>
        </p:nvGrpSpPr>
        <p:grpSpPr>
          <a:xfrm>
            <a:off x="1155075" y="2469712"/>
            <a:ext cx="10777722" cy="4267204"/>
            <a:chOff x="121" y="2085"/>
            <a:chExt cx="10777722" cy="4267204"/>
          </a:xfrm>
        </p:grpSpPr>
        <p:sp>
          <p:nvSpPr>
            <p:cNvPr id="341" name="Google Shape;341;p7"/>
            <p:cNvSpPr/>
            <p:nvPr/>
          </p:nvSpPr>
          <p:spPr>
            <a:xfrm rot="5400000">
              <a:off x="5121825" y="-1616269"/>
              <a:ext cx="3808121" cy="7503915"/>
            </a:xfrm>
            <a:prstGeom prst="round2SameRect">
              <a:avLst>
                <a:gd fmla="val 16667" name="adj1"/>
                <a:gd fmla="val 0" name="adj2"/>
              </a:avLst>
            </a:prstGeom>
            <a:solidFill>
              <a:srgbClr val="E4CAD2">
                <a:alpha val="89803"/>
              </a:srgbClr>
            </a:solidFill>
            <a:ln cap="rnd" cmpd="sng" w="19050">
              <a:solidFill>
                <a:srgbClr val="E4CAD2">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7"/>
            <p:cNvSpPr txBox="1"/>
            <p:nvPr/>
          </p:nvSpPr>
          <p:spPr>
            <a:xfrm>
              <a:off x="3273929" y="417524"/>
              <a:ext cx="7318018" cy="3436327"/>
            </a:xfrm>
            <a:prstGeom prst="rect">
              <a:avLst/>
            </a:prstGeom>
            <a:noFill/>
            <a:ln>
              <a:noFill/>
            </a:ln>
          </p:spPr>
          <p:txBody>
            <a:bodyPr anchorCtr="0" anchor="ctr" bIns="123825" lIns="247650" spcFirstLastPara="1" rIns="247650" wrap="square" tIns="123825">
              <a:noAutofit/>
            </a:bodyPr>
            <a:lstStyle/>
            <a:p>
              <a:pPr indent="-228600" lvl="1" marL="228600" marR="0" rtl="0" algn="l">
                <a:lnSpc>
                  <a:spcPct val="90000"/>
                </a:lnSpc>
                <a:spcBef>
                  <a:spcPts val="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The study investigates the framework for understanding regulatory environment on the fight against unexplained wealth in Africa by zooming on Ghana. </a:t>
              </a:r>
              <a:endParaRPr b="0" i="0" sz="2000" u="none" cap="none" strike="noStrike">
                <a:solidFill>
                  <a:schemeClr val="dk1"/>
                </a:solidFill>
                <a:latin typeface="Century Gothic"/>
                <a:ea typeface="Century Gothic"/>
                <a:cs typeface="Century Gothic"/>
                <a:sym typeface="Century Gothic"/>
              </a:endParaRPr>
            </a:p>
            <a:p>
              <a:pPr indent="-101600" lvl="1" marL="228600" marR="0" rtl="0" algn="l">
                <a:lnSpc>
                  <a:spcPct val="90000"/>
                </a:lnSpc>
                <a:spcBef>
                  <a:spcPts val="300"/>
                </a:spcBef>
                <a:spcAft>
                  <a:spcPts val="0"/>
                </a:spcAft>
                <a:buClr>
                  <a:schemeClr val="dk1"/>
                </a:buClr>
                <a:buSzPts val="2000"/>
                <a:buFont typeface="Century Gothic"/>
                <a:buNone/>
              </a:pPr>
              <a:r>
                <a:t/>
              </a:r>
              <a:endParaRPr b="0" i="0" sz="20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0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Assess the challenges inherent in existing legal frameworks unexplained wealth in Ghana.</a:t>
              </a:r>
              <a:endParaRPr b="0" i="0" sz="2000" u="none" cap="none" strike="noStrike">
                <a:solidFill>
                  <a:schemeClr val="dk1"/>
                </a:solidFill>
                <a:latin typeface="Century Gothic"/>
                <a:ea typeface="Century Gothic"/>
                <a:cs typeface="Century Gothic"/>
                <a:sym typeface="Century Gothic"/>
              </a:endParaRPr>
            </a:p>
            <a:p>
              <a:pPr indent="-101600" lvl="1" marL="228600" marR="0" rtl="0" algn="l">
                <a:lnSpc>
                  <a:spcPct val="90000"/>
                </a:lnSpc>
                <a:spcBef>
                  <a:spcPts val="300"/>
                </a:spcBef>
                <a:spcAft>
                  <a:spcPts val="0"/>
                </a:spcAft>
                <a:buClr>
                  <a:schemeClr val="dk1"/>
                </a:buClr>
                <a:buSzPts val="2000"/>
                <a:buFont typeface="Century Gothic"/>
                <a:buNone/>
              </a:pPr>
              <a:r>
                <a:t/>
              </a:r>
              <a:endParaRPr b="0" i="0" sz="20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0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Assess the institutional regime of unexplained wealth in the area of criminal and administrative jurisprudence of Ghana. </a:t>
              </a:r>
              <a:endParaRPr b="0" i="0" sz="2000" u="none" cap="none" strike="noStrike">
                <a:solidFill>
                  <a:schemeClr val="dk1"/>
                </a:solidFill>
                <a:latin typeface="Century Gothic"/>
                <a:ea typeface="Century Gothic"/>
                <a:cs typeface="Century Gothic"/>
                <a:sym typeface="Century Gothic"/>
              </a:endParaRPr>
            </a:p>
          </p:txBody>
        </p:sp>
        <p:sp>
          <p:nvSpPr>
            <p:cNvPr id="343" name="Google Shape;343;p7"/>
            <p:cNvSpPr/>
            <p:nvPr/>
          </p:nvSpPr>
          <p:spPr>
            <a:xfrm>
              <a:off x="121" y="2085"/>
              <a:ext cx="3273807" cy="4267204"/>
            </a:xfrm>
            <a:prstGeom prst="roundRect">
              <a:avLst>
                <a:gd fmla="val 16667" name="adj"/>
              </a:avLst>
            </a:prstGeom>
            <a:solidFill>
              <a:srgbClr val="B20F64"/>
            </a:solidFill>
            <a:ln cap="rnd"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7"/>
            <p:cNvSpPr txBox="1"/>
            <p:nvPr/>
          </p:nvSpPr>
          <p:spPr>
            <a:xfrm>
              <a:off x="159935" y="161899"/>
              <a:ext cx="2954179" cy="3947576"/>
            </a:xfrm>
            <a:prstGeom prst="rect">
              <a:avLst/>
            </a:prstGeom>
            <a:noFill/>
            <a:ln>
              <a:noFill/>
            </a:ln>
          </p:spPr>
          <p:txBody>
            <a:bodyPr anchorCtr="0" anchor="ctr" bIns="74275" lIns="148575" spcFirstLastPara="1" rIns="148575" wrap="square" tIns="74275">
              <a:noAutofit/>
            </a:bodyPr>
            <a:lstStyle/>
            <a:p>
              <a:pPr indent="0" lvl="0" marL="0" marR="0" rtl="0" algn="ctr">
                <a:lnSpc>
                  <a:spcPct val="90000"/>
                </a:lnSpc>
                <a:spcBef>
                  <a:spcPts val="0"/>
                </a:spcBef>
                <a:spcAft>
                  <a:spcPts val="0"/>
                </a:spcAft>
                <a:buClr>
                  <a:schemeClr val="lt1"/>
                </a:buClr>
                <a:buSzPts val="3900"/>
                <a:buFont typeface="Century Gothic"/>
                <a:buNone/>
              </a:pPr>
              <a:r>
                <a:rPr b="1" i="0" lang="en-US" sz="3900" u="none" cap="none" strike="noStrike">
                  <a:solidFill>
                    <a:schemeClr val="lt1"/>
                  </a:solidFill>
                  <a:latin typeface="Century Gothic"/>
                  <a:ea typeface="Century Gothic"/>
                  <a:cs typeface="Century Gothic"/>
                  <a:sym typeface="Century Gothic"/>
                </a:rPr>
                <a:t>Objectives</a:t>
              </a:r>
              <a:endParaRPr b="1" i="0" sz="3900" u="none" cap="none" strike="noStrike">
                <a:solidFill>
                  <a:schemeClr val="lt1"/>
                </a:solidFill>
                <a:latin typeface="Century Gothic"/>
                <a:ea typeface="Century Gothic"/>
                <a:cs typeface="Century Gothic"/>
                <a:sym typeface="Century Gothic"/>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8"/>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4800"/>
              <a:buFont typeface="Century Gothic"/>
              <a:buNone/>
            </a:pPr>
            <a:r>
              <a:rPr b="1" lang="en-US" sz="4800"/>
              <a:t>Definitions</a:t>
            </a:r>
            <a:endParaRPr/>
          </a:p>
        </p:txBody>
      </p:sp>
      <p:grpSp>
        <p:nvGrpSpPr>
          <p:cNvPr id="350" name="Google Shape;350;p8"/>
          <p:cNvGrpSpPr/>
          <p:nvPr/>
        </p:nvGrpSpPr>
        <p:grpSpPr>
          <a:xfrm>
            <a:off x="1155699" y="2607668"/>
            <a:ext cx="10834368" cy="4017564"/>
            <a:chOff x="0" y="4168"/>
            <a:chExt cx="10834368" cy="4017564"/>
          </a:xfrm>
        </p:grpSpPr>
        <p:sp>
          <p:nvSpPr>
            <p:cNvPr id="351" name="Google Shape;351;p8"/>
            <p:cNvSpPr/>
            <p:nvPr/>
          </p:nvSpPr>
          <p:spPr>
            <a:xfrm rot="5400000">
              <a:off x="-466022" y="1380941"/>
              <a:ext cx="3106813" cy="2174769"/>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8"/>
            <p:cNvSpPr txBox="1"/>
            <p:nvPr/>
          </p:nvSpPr>
          <p:spPr>
            <a:xfrm>
              <a:off x="1" y="2002304"/>
              <a:ext cx="2174769" cy="932044"/>
            </a:xfrm>
            <a:prstGeom prst="rect">
              <a:avLst/>
            </a:prstGeom>
            <a:noFill/>
            <a:ln>
              <a:noFill/>
            </a:ln>
          </p:spPr>
          <p:txBody>
            <a:bodyPr anchorCtr="0" anchor="ctr" bIns="19675" lIns="19675" spcFirstLastPara="1" rIns="19675" wrap="square" tIns="19675">
              <a:noAutofit/>
            </a:bodyPr>
            <a:lstStyle/>
            <a:p>
              <a:pPr indent="0" lvl="0" marL="0" marR="0" rtl="0" algn="ctr">
                <a:lnSpc>
                  <a:spcPct val="90000"/>
                </a:lnSpc>
                <a:spcBef>
                  <a:spcPts val="0"/>
                </a:spcBef>
                <a:spcAft>
                  <a:spcPts val="0"/>
                </a:spcAft>
                <a:buClr>
                  <a:schemeClr val="lt1"/>
                </a:buClr>
                <a:buSzPts val="3100"/>
                <a:buFont typeface="Century Gothic"/>
                <a:buNone/>
              </a:pPr>
              <a:r>
                <a:rPr b="1" i="0" lang="en-US" sz="3100" u="none" cap="none" strike="noStrike">
                  <a:solidFill>
                    <a:schemeClr val="lt1"/>
                  </a:solidFill>
                  <a:latin typeface="Century Gothic"/>
                  <a:ea typeface="Century Gothic"/>
                  <a:cs typeface="Century Gothic"/>
                  <a:sym typeface="Century Gothic"/>
                </a:rPr>
                <a:t>Money Laundering</a:t>
              </a:r>
              <a:endParaRPr b="1" i="0" sz="3100" u="none" cap="none" strike="noStrike">
                <a:solidFill>
                  <a:schemeClr val="lt1"/>
                </a:solidFill>
                <a:latin typeface="Century Gothic"/>
                <a:ea typeface="Century Gothic"/>
                <a:cs typeface="Century Gothic"/>
                <a:sym typeface="Century Gothic"/>
              </a:endParaRPr>
            </a:p>
          </p:txBody>
        </p:sp>
        <p:sp>
          <p:nvSpPr>
            <p:cNvPr id="353" name="Google Shape;353;p8"/>
            <p:cNvSpPr/>
            <p:nvPr/>
          </p:nvSpPr>
          <p:spPr>
            <a:xfrm rot="5400000">
              <a:off x="4584102" y="-2405165"/>
              <a:ext cx="3840933" cy="8659599"/>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8"/>
            <p:cNvSpPr txBox="1"/>
            <p:nvPr/>
          </p:nvSpPr>
          <p:spPr>
            <a:xfrm>
              <a:off x="2174770" y="191666"/>
              <a:ext cx="8472100" cy="3465935"/>
            </a:xfrm>
            <a:prstGeom prst="rect">
              <a:avLst/>
            </a:prstGeom>
            <a:noFill/>
            <a:ln>
              <a:noFill/>
            </a:ln>
          </p:spPr>
          <p:txBody>
            <a:bodyPr anchorCtr="0" anchor="ctr" bIns="12700" lIns="142225" spcFirstLastPara="1" rIns="12700" wrap="square" tIns="12700">
              <a:noAutofit/>
            </a:bodyPr>
            <a:lstStyle/>
            <a:p>
              <a:pPr indent="-228600" lvl="1" marL="228600" marR="0" rtl="0" algn="l">
                <a:lnSpc>
                  <a:spcPct val="90000"/>
                </a:lnSpc>
                <a:spcBef>
                  <a:spcPts val="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Conventionally refers to the cleansing or concealment of resources linked to criminal activity (</a:t>
              </a:r>
              <a:r>
                <a:rPr b="1" i="0" lang="en-US" sz="2000" u="none" cap="none" strike="noStrike">
                  <a:solidFill>
                    <a:schemeClr val="dk1"/>
                  </a:solidFill>
                  <a:latin typeface="Century Gothic"/>
                  <a:ea typeface="Century Gothic"/>
                  <a:cs typeface="Century Gothic"/>
                  <a:sym typeface="Century Gothic"/>
                </a:rPr>
                <a:t>Gallant, 2018. 115)</a:t>
              </a:r>
              <a:endParaRPr b="1" i="0" sz="2000" u="none" cap="none" strike="noStrike">
                <a:solidFill>
                  <a:schemeClr val="dk1"/>
                </a:solidFill>
                <a:latin typeface="Century Gothic"/>
                <a:ea typeface="Century Gothic"/>
                <a:cs typeface="Century Gothic"/>
                <a:sym typeface="Century Gothic"/>
              </a:endParaRPr>
            </a:p>
            <a:p>
              <a:pPr indent="-101600" lvl="1" marL="228600" marR="0" rtl="0" algn="l">
                <a:lnSpc>
                  <a:spcPct val="90000"/>
                </a:lnSpc>
                <a:spcBef>
                  <a:spcPts val="300"/>
                </a:spcBef>
                <a:spcAft>
                  <a:spcPts val="0"/>
                </a:spcAft>
                <a:buClr>
                  <a:schemeClr val="dk1"/>
                </a:buClr>
                <a:buSzPts val="2000"/>
                <a:buFont typeface="Century Gothic"/>
                <a:buNone/>
              </a:pPr>
              <a:r>
                <a:t/>
              </a:r>
              <a:endParaRPr b="0" i="0" sz="20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0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It covers almost any handling of property knowing or believing that the property was obtained directly, or indirectly, from a criminal offence (</a:t>
              </a:r>
              <a:r>
                <a:rPr b="1" i="0" lang="en-US" sz="2000" u="none" cap="none" strike="noStrike">
                  <a:solidFill>
                    <a:schemeClr val="dk1"/>
                  </a:solidFill>
                  <a:latin typeface="Century Gothic"/>
                  <a:ea typeface="Century Gothic"/>
                  <a:cs typeface="Century Gothic"/>
                  <a:sym typeface="Century Gothic"/>
                </a:rPr>
                <a:t>Canadian Criminal Code, 1985, ss 462.31 (1).)</a:t>
              </a:r>
              <a:endParaRPr b="1" i="0" sz="2000" u="none" cap="none" strike="noStrike">
                <a:solidFill>
                  <a:schemeClr val="dk1"/>
                </a:solidFill>
                <a:latin typeface="Century Gothic"/>
                <a:ea typeface="Century Gothic"/>
                <a:cs typeface="Century Gothic"/>
                <a:sym typeface="Century Gothic"/>
              </a:endParaRPr>
            </a:p>
            <a:p>
              <a:pPr indent="-101600" lvl="1" marL="228600" marR="0" rtl="0" algn="l">
                <a:lnSpc>
                  <a:spcPct val="90000"/>
                </a:lnSpc>
                <a:spcBef>
                  <a:spcPts val="300"/>
                </a:spcBef>
                <a:spcAft>
                  <a:spcPts val="0"/>
                </a:spcAft>
                <a:buClr>
                  <a:schemeClr val="dk1"/>
                </a:buClr>
                <a:buSzPts val="2000"/>
                <a:buFont typeface="Century Gothic"/>
                <a:buNone/>
              </a:pPr>
              <a:r>
                <a:t/>
              </a:r>
              <a:endParaRPr b="0" i="0" sz="20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00"/>
                </a:spcBef>
                <a:spcAft>
                  <a:spcPts val="0"/>
                </a:spcAft>
                <a:buClr>
                  <a:schemeClr val="dk1"/>
                </a:buClr>
                <a:buSzPts val="2000"/>
                <a:buFont typeface="Century Gothic"/>
                <a:buChar char="•"/>
              </a:pPr>
              <a:r>
                <a:rPr b="0" i="0" lang="en-US" sz="2000" u="none" cap="none" strike="noStrike">
                  <a:solidFill>
                    <a:schemeClr val="dk1"/>
                  </a:solidFill>
                  <a:latin typeface="Century Gothic"/>
                  <a:ea typeface="Century Gothic"/>
                  <a:cs typeface="Century Gothic"/>
                  <a:sym typeface="Century Gothic"/>
                </a:rPr>
                <a:t>Money laundering is known as a source of unexplained wealth. The problem of money laundering is recognised as a specific offence in Ghana.</a:t>
              </a:r>
              <a:endParaRPr b="0" i="0" sz="2000" u="none" cap="none" strike="noStrike">
                <a:solidFill>
                  <a:schemeClr val="dk1"/>
                </a:solidFill>
                <a:latin typeface="Century Gothic"/>
                <a:ea typeface="Century Gothic"/>
                <a:cs typeface="Century Gothic"/>
                <a:sym typeface="Century Gothic"/>
              </a:endParaRPr>
            </a:p>
          </p:txBody>
        </p:sp>
      </p:grpSp>
      <p:sp>
        <p:nvSpPr>
          <p:cNvPr id="355" name="Google Shape;355;p8"/>
          <p:cNvSpPr/>
          <p:nvPr/>
        </p:nvSpPr>
        <p:spPr>
          <a:xfrm>
            <a:off x="11944350" y="3051810"/>
            <a:ext cx="45719" cy="45719"/>
          </a:xfrm>
          <a:prstGeom prst="ellipse">
            <a:avLst/>
          </a:prstGeom>
          <a:solidFill>
            <a:schemeClr val="accent1"/>
          </a:solidFill>
          <a:ln cap="rnd" cmpd="sng" w="19050">
            <a:solidFill>
              <a:srgbClr val="820C4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9"/>
          <p:cNvSpPr txBox="1"/>
          <p:nvPr>
            <p:ph type="title"/>
          </p:nvPr>
        </p:nvSpPr>
        <p:spPr>
          <a:xfrm>
            <a:off x="1154954" y="973668"/>
            <a:ext cx="8761413" cy="70696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2"/>
              </a:buClr>
              <a:buSzPts val="3600"/>
              <a:buFont typeface="Century Gothic"/>
              <a:buNone/>
            </a:pPr>
            <a:r>
              <a:t/>
            </a:r>
            <a:endParaRPr/>
          </a:p>
        </p:txBody>
      </p:sp>
      <p:grpSp>
        <p:nvGrpSpPr>
          <p:cNvPr id="361" name="Google Shape;361;p9"/>
          <p:cNvGrpSpPr/>
          <p:nvPr/>
        </p:nvGrpSpPr>
        <p:grpSpPr>
          <a:xfrm>
            <a:off x="1439965" y="2605604"/>
            <a:ext cx="10258653" cy="4078842"/>
            <a:chOff x="285010" y="2104"/>
            <a:chExt cx="10258654" cy="4078842"/>
          </a:xfrm>
        </p:grpSpPr>
        <p:sp>
          <p:nvSpPr>
            <p:cNvPr id="362" name="Google Shape;362;p9"/>
            <p:cNvSpPr/>
            <p:nvPr/>
          </p:nvSpPr>
          <p:spPr>
            <a:xfrm rot="5400000">
              <a:off x="-199577" y="1334948"/>
              <a:ext cx="3230585" cy="2261410"/>
            </a:xfrm>
            <a:prstGeom prst="chevron">
              <a:avLst>
                <a:gd fmla="val 50000" name="adj"/>
              </a:avLst>
            </a:prstGeom>
            <a:solidFill>
              <a:srgbClr val="B20F64"/>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9"/>
            <p:cNvSpPr txBox="1"/>
            <p:nvPr/>
          </p:nvSpPr>
          <p:spPr>
            <a:xfrm>
              <a:off x="285011" y="1981065"/>
              <a:ext cx="2261410" cy="969175"/>
            </a:xfrm>
            <a:prstGeom prst="rect">
              <a:avLst/>
            </a:prstGeom>
            <a:noFill/>
            <a:ln>
              <a:noFill/>
            </a:ln>
          </p:spPr>
          <p:txBody>
            <a:bodyPr anchorCtr="0" anchor="ctr" bIns="17775" lIns="17775" spcFirstLastPara="1" rIns="17775" wrap="square" tIns="17775">
              <a:noAutofit/>
            </a:bodyPr>
            <a:lstStyle/>
            <a:p>
              <a:pPr indent="0" lvl="0" marL="0" marR="0" rtl="0" algn="ctr">
                <a:lnSpc>
                  <a:spcPct val="90000"/>
                </a:lnSpc>
                <a:spcBef>
                  <a:spcPts val="0"/>
                </a:spcBef>
                <a:spcAft>
                  <a:spcPts val="0"/>
                </a:spcAft>
                <a:buClr>
                  <a:schemeClr val="lt1"/>
                </a:buClr>
                <a:buSzPts val="2800"/>
                <a:buFont typeface="Century Gothic"/>
                <a:buNone/>
              </a:pPr>
              <a:r>
                <a:rPr b="1" i="0" lang="en-US" sz="2800" u="none" cap="none" strike="noStrike">
                  <a:solidFill>
                    <a:schemeClr val="lt1"/>
                  </a:solidFill>
                  <a:latin typeface="Century Gothic"/>
                  <a:ea typeface="Century Gothic"/>
                  <a:cs typeface="Century Gothic"/>
                  <a:sym typeface="Century Gothic"/>
                </a:rPr>
                <a:t>Unexplained wealth</a:t>
              </a:r>
              <a:endParaRPr b="1" i="0" sz="2800" u="none" cap="none" strike="noStrike">
                <a:solidFill>
                  <a:schemeClr val="lt1"/>
                </a:solidFill>
                <a:latin typeface="Century Gothic"/>
                <a:ea typeface="Century Gothic"/>
                <a:cs typeface="Century Gothic"/>
                <a:sym typeface="Century Gothic"/>
              </a:endParaRPr>
            </a:p>
          </p:txBody>
        </p:sp>
        <p:sp>
          <p:nvSpPr>
            <p:cNvPr id="364" name="Google Shape;364;p9"/>
            <p:cNvSpPr/>
            <p:nvPr/>
          </p:nvSpPr>
          <p:spPr>
            <a:xfrm rot="5400000">
              <a:off x="4888629" y="-1856536"/>
              <a:ext cx="3796395" cy="7513675"/>
            </a:xfrm>
            <a:prstGeom prst="round2SameRect">
              <a:avLst>
                <a:gd fmla="val 16667" name="adj1"/>
                <a:gd fmla="val 0" name="adj2"/>
              </a:avLst>
            </a:prstGeom>
            <a:solidFill>
              <a:schemeClr val="lt1">
                <a:alpha val="89803"/>
              </a:schemeClr>
            </a:solidFill>
            <a:ln cap="rnd" cmpd="sng" w="19050">
              <a:solidFill>
                <a:srgbClr val="B20F6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9"/>
            <p:cNvSpPr txBox="1"/>
            <p:nvPr/>
          </p:nvSpPr>
          <p:spPr>
            <a:xfrm>
              <a:off x="3029990" y="187428"/>
              <a:ext cx="7328350" cy="3425745"/>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chemeClr val="dk1"/>
                </a:buClr>
                <a:buSzPts val="2400"/>
                <a:buFont typeface="Century Gothic"/>
                <a:buChar char="•"/>
              </a:pPr>
              <a:r>
                <a:rPr b="0" i="0" lang="en-US" sz="2400" u="none" cap="none" strike="noStrike">
                  <a:solidFill>
                    <a:schemeClr val="dk1"/>
                  </a:solidFill>
                  <a:latin typeface="Century Gothic"/>
                  <a:ea typeface="Century Gothic"/>
                  <a:cs typeface="Century Gothic"/>
                  <a:sym typeface="Century Gothic"/>
                </a:rPr>
                <a:t>Unexplained wealth is when a person’s value of wealth is greater than the value of his lawfully acquired wealth. </a:t>
              </a:r>
              <a:r>
                <a:rPr b="1" i="0" lang="en-US" sz="2400" u="none" cap="none" strike="noStrike">
                  <a:solidFill>
                    <a:schemeClr val="dk1"/>
                  </a:solidFill>
                  <a:latin typeface="Century Gothic"/>
                  <a:ea typeface="Century Gothic"/>
                  <a:cs typeface="Century Gothic"/>
                  <a:sym typeface="Century Gothic"/>
                </a:rPr>
                <a:t>(Criminal Property Confiscation Act, 2000,s.144(1))</a:t>
              </a:r>
              <a:endParaRPr b="1" i="0" sz="2400" u="none" cap="none" strike="noStrike">
                <a:solidFill>
                  <a:schemeClr val="dk1"/>
                </a:solidFill>
                <a:latin typeface="Century Gothic"/>
                <a:ea typeface="Century Gothic"/>
                <a:cs typeface="Century Gothic"/>
                <a:sym typeface="Century Gothic"/>
              </a:endParaRPr>
            </a:p>
            <a:p>
              <a:pPr indent="-76200" lvl="1" marL="228600" marR="0" rtl="0" algn="l">
                <a:lnSpc>
                  <a:spcPct val="90000"/>
                </a:lnSpc>
                <a:spcBef>
                  <a:spcPts val="360"/>
                </a:spcBef>
                <a:spcAft>
                  <a:spcPts val="0"/>
                </a:spcAft>
                <a:buClr>
                  <a:schemeClr val="dk1"/>
                </a:buClr>
                <a:buSzPts val="2400"/>
                <a:buFont typeface="Century Gothic"/>
                <a:buNone/>
              </a:pPr>
              <a:r>
                <a:t/>
              </a:r>
              <a:endParaRPr b="0" i="0" sz="2400" u="none" cap="none" strike="noStrike">
                <a:solidFill>
                  <a:schemeClr val="dk1"/>
                </a:solidFill>
                <a:latin typeface="Century Gothic"/>
                <a:ea typeface="Century Gothic"/>
                <a:cs typeface="Century Gothic"/>
                <a:sym typeface="Century Gothic"/>
              </a:endParaRPr>
            </a:p>
            <a:p>
              <a:pPr indent="-228600" lvl="1" marL="228600" marR="0" rtl="0" algn="l">
                <a:lnSpc>
                  <a:spcPct val="90000"/>
                </a:lnSpc>
                <a:spcBef>
                  <a:spcPts val="360"/>
                </a:spcBef>
                <a:spcAft>
                  <a:spcPts val="0"/>
                </a:spcAft>
                <a:buClr>
                  <a:schemeClr val="dk1"/>
                </a:buClr>
                <a:buSzPts val="2400"/>
                <a:buFont typeface="Century Gothic"/>
                <a:buChar char="•"/>
              </a:pPr>
              <a:r>
                <a:rPr b="0" i="0" lang="en-US" sz="2400" u="none" cap="none" strike="noStrike">
                  <a:solidFill>
                    <a:schemeClr val="dk1"/>
                  </a:solidFill>
                  <a:latin typeface="Century Gothic"/>
                  <a:ea typeface="Century Gothic"/>
                  <a:cs typeface="Century Gothic"/>
                  <a:sym typeface="Century Gothic"/>
                </a:rPr>
                <a:t>A person’s wealth is an amount equal to the sum of the values of all items of property, services rendered, advantages and benefits, and allowances</a:t>
              </a:r>
              <a:r>
                <a:rPr b="1" i="0" lang="en-US" sz="2400" u="none" cap="none" strike="noStrike">
                  <a:solidFill>
                    <a:schemeClr val="dk1"/>
                  </a:solidFill>
                  <a:latin typeface="Century Gothic"/>
                  <a:ea typeface="Century Gothic"/>
                  <a:cs typeface="Century Gothic"/>
                  <a:sym typeface="Century Gothic"/>
                </a:rPr>
                <a:t>.</a:t>
              </a:r>
              <a:endParaRPr b="1" i="0" sz="2400" u="none" cap="none" strike="noStrike">
                <a:solidFill>
                  <a:schemeClr val="dk1"/>
                </a:solidFill>
                <a:latin typeface="Century Gothic"/>
                <a:ea typeface="Century Gothic"/>
                <a:cs typeface="Century Gothic"/>
                <a:sym typeface="Century Gothic"/>
              </a:endParaRPr>
            </a:p>
            <a:p>
              <a:pPr indent="-76200" lvl="1" marL="228600" marR="0" rtl="0" algn="l">
                <a:lnSpc>
                  <a:spcPct val="90000"/>
                </a:lnSpc>
                <a:spcBef>
                  <a:spcPts val="360"/>
                </a:spcBef>
                <a:spcAft>
                  <a:spcPts val="0"/>
                </a:spcAft>
                <a:buClr>
                  <a:schemeClr val="dk1"/>
                </a:buClr>
                <a:buSzPts val="2400"/>
                <a:buFont typeface="Century Gothic"/>
                <a:buNone/>
              </a:pPr>
              <a:r>
                <a:t/>
              </a:r>
              <a:endParaRPr b="1" i="0" sz="2400" u="none" cap="none" strike="noStrike">
                <a:solidFill>
                  <a:schemeClr val="dk1"/>
                </a:solidFill>
                <a:latin typeface="Century Gothic"/>
                <a:ea typeface="Century Gothic"/>
                <a:cs typeface="Century Gothic"/>
                <a:sym typeface="Century Gothic"/>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Ion Boardroom">
  <a:themeElements>
    <a:clrScheme name="Ion Boardroom">
      <a:dk1>
        <a:srgbClr val="000000"/>
      </a:dk1>
      <a:lt1>
        <a:srgbClr val="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2022-06-26T19:33:45Z</dcterms:created>
  <dc:creator>FRANCIS KOFI KORANKYE-SAKYI</dc:creator>
</cp:coreProperties>
</file>